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1497" r:id="rId2"/>
    <p:sldId id="262" r:id="rId3"/>
    <p:sldId id="1486" r:id="rId4"/>
    <p:sldId id="1445" r:id="rId5"/>
    <p:sldId id="360" r:id="rId6"/>
    <p:sldId id="1448" r:id="rId7"/>
    <p:sldId id="1385" r:id="rId8"/>
    <p:sldId id="1485" r:id="rId9"/>
    <p:sldId id="1494" r:id="rId10"/>
    <p:sldId id="1496" r:id="rId11"/>
    <p:sldId id="260" r:id="rId12"/>
    <p:sldId id="261" r:id="rId13"/>
    <p:sldId id="277" r:id="rId14"/>
    <p:sldId id="1500" r:id="rId15"/>
    <p:sldId id="1490" r:id="rId16"/>
    <p:sldId id="1491" r:id="rId17"/>
    <p:sldId id="1492" r:id="rId18"/>
    <p:sldId id="1495" r:id="rId19"/>
    <p:sldId id="1489" r:id="rId20"/>
    <p:sldId id="1407" r:id="rId21"/>
    <p:sldId id="1280" r:id="rId22"/>
    <p:sldId id="1488" r:id="rId23"/>
    <p:sldId id="1498" r:id="rId24"/>
    <p:sldId id="14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B"/>
    <a:srgbClr val="E13A3E"/>
    <a:srgbClr val="D7D7D7"/>
    <a:srgbClr val="D8D9D8"/>
    <a:srgbClr val="0061AA"/>
    <a:srgbClr val="003399"/>
    <a:srgbClr val="0060C5"/>
    <a:srgbClr val="6D6E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80053" autoAdjust="0"/>
  </p:normalViewPr>
  <p:slideViewPr>
    <p:cSldViewPr snapToGrid="0">
      <p:cViewPr varScale="1">
        <p:scale>
          <a:sx n="65" d="100"/>
          <a:sy n="65" d="100"/>
        </p:scale>
        <p:origin x="129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9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801E0-0BC3-4212-99BC-71E7758306E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90B5F-AB19-454A-BAA0-48FBAD31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Most aftermarket companies focus only on CCA because that’s what’s always been done</a:t>
            </a:r>
          </a:p>
          <a:p>
            <a:r>
              <a:rPr lang="en-US" sz="3200" dirty="0"/>
              <a:t>ACDelco is about balance</a:t>
            </a:r>
          </a:p>
          <a:p>
            <a:r>
              <a:rPr lang="en-US" sz="3200" dirty="0"/>
              <a:t>Selling point</a:t>
            </a:r>
          </a:p>
          <a:p>
            <a:pPr marL="801688" lvl="1" indent="-401638"/>
            <a:r>
              <a:rPr lang="en-US" sz="2800" dirty="0"/>
              <a:t>With the additional electronics including Wi-Fi connectivity in vehicles it will be important to:</a:t>
            </a:r>
            <a:endParaRPr lang="en-US" sz="1200" dirty="0"/>
          </a:p>
          <a:p>
            <a:pPr marL="1196975" lvl="2" indent="-341313"/>
            <a:r>
              <a:rPr lang="en-US" sz="2400" dirty="0"/>
              <a:t>“Power your accessories </a:t>
            </a:r>
            <a:r>
              <a:rPr lang="en-US" sz="2400" b="1" u="sng" dirty="0"/>
              <a:t>AND</a:t>
            </a:r>
            <a:r>
              <a:rPr lang="en-US" sz="2400" dirty="0"/>
              <a:t> start your car”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$$ then pure lead </a:t>
            </a:r>
            <a:r>
              <a:rPr lang="en-US" dirty="0" err="1"/>
              <a:t>Odyssy</a:t>
            </a:r>
            <a:r>
              <a:rPr lang="en-US" dirty="0"/>
              <a:t>, </a:t>
            </a:r>
            <a:r>
              <a:rPr lang="en-US" dirty="0" err="1"/>
              <a:t>Northstar</a:t>
            </a:r>
            <a:r>
              <a:rPr lang="en-US" dirty="0"/>
              <a:t>, Optima</a:t>
            </a:r>
          </a:p>
          <a:p>
            <a:r>
              <a:rPr lang="en-US" dirty="0"/>
              <a:t>DOUBLE the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5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Options: </a:t>
            </a:r>
          </a:p>
          <a:p>
            <a:r>
              <a:rPr lang="en-US" dirty="0"/>
              <a:t>Sell down completely, change over in system, then order stock = 4 - 5 months of severe back orders</a:t>
            </a:r>
          </a:p>
          <a:p>
            <a:r>
              <a:rPr lang="en-US" dirty="0"/>
              <a:t>Change Pallet Quantity on current PNs = all inventory in system and in transit is wrong - payment / tracking nightmare on all sides</a:t>
            </a:r>
          </a:p>
          <a:p>
            <a:r>
              <a:rPr lang="en-US" dirty="0"/>
              <a:t>Change PNs to enable ordering new pallets while selling off of old PNs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2920-CCC4-4FA9-B474-E010007B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Purchased a battery in the last 36 months (end consumers)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Baby Boomers and Sears news (Craftsman sale and legal issues) keeps </a:t>
            </a:r>
            <a:r>
              <a:rPr lang="en-US" dirty="0" err="1"/>
              <a:t>DieHard</a:t>
            </a:r>
            <a:r>
              <a:rPr lang="en-US" dirty="0"/>
              <a:t> in the mix</a:t>
            </a:r>
          </a:p>
          <a:p>
            <a:r>
              <a:rPr lang="en-US" dirty="0" err="1"/>
              <a:t>EverStart</a:t>
            </a:r>
            <a:r>
              <a:rPr lang="en-US" dirty="0"/>
              <a:t> is Walmart</a:t>
            </a:r>
          </a:p>
          <a:p>
            <a:r>
              <a:rPr lang="en-US" dirty="0"/>
              <a:t>Everlast is AutoZone</a:t>
            </a:r>
          </a:p>
          <a:p>
            <a:r>
              <a:rPr lang="en-US" dirty="0"/>
              <a:t>Duracell data is spotty due to consumer confusion but increasing</a:t>
            </a:r>
          </a:p>
          <a:p>
            <a:r>
              <a:rPr lang="en-US" dirty="0" err="1"/>
              <a:t>PepBoys</a:t>
            </a:r>
            <a:r>
              <a:rPr lang="en-US" dirty="0"/>
              <a:t> has Bosch on shelves and their Champion Brand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200" dirty="0"/>
              <a:t>This knowledge can help you prepare your Customers to take on and tackle new technologies</a:t>
            </a:r>
          </a:p>
          <a:p>
            <a:pPr lvl="2"/>
            <a:r>
              <a:rPr lang="en-US" sz="2000" dirty="0"/>
              <a:t>We have been talking about RC and AGM for several years to prepare all of you – now the market is really shifting!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3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AGM is growing for newer Start-Stop Vehicles</a:t>
            </a:r>
          </a:p>
          <a:p>
            <a:r>
              <a:rPr lang="en-US" dirty="0"/>
              <a:t>Consider where customers may go to price batteries and be ready to help them understand the value the Dealer provides with system resets / re-programming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IN Discuss: ACDelco TechConnect website, in particular how to navigate the online battery catalog, </a:t>
            </a:r>
            <a:r>
              <a:rPr lang="en-US" b="1" u="sng" dirty="0">
                <a:solidFill>
                  <a:srgbClr val="FF0000"/>
                </a:solidFill>
              </a:rPr>
              <a:t>The</a:t>
            </a:r>
            <a:r>
              <a:rPr lang="en-US" b="1" u="sng" baseline="0" dirty="0">
                <a:solidFill>
                  <a:srgbClr val="FF0000"/>
                </a:solidFill>
              </a:rPr>
              <a:t> </a:t>
            </a:r>
            <a:r>
              <a:rPr lang="en-US" b="1" u="sng" baseline="0">
                <a:solidFill>
                  <a:srgbClr val="FF0000"/>
                </a:solidFill>
              </a:rPr>
              <a:t>battery catalog </a:t>
            </a:r>
            <a:r>
              <a:rPr lang="en-US" b="1" u="sng">
                <a:solidFill>
                  <a:srgbClr val="FF0000"/>
                </a:solidFill>
              </a:rPr>
              <a:t>is </a:t>
            </a:r>
            <a:r>
              <a:rPr lang="en-US" b="1" u="sng" dirty="0">
                <a:solidFill>
                  <a:srgbClr val="FF0000"/>
                </a:solidFill>
              </a:rPr>
              <a:t>now referred to as “Connection”</a:t>
            </a:r>
          </a:p>
          <a:p>
            <a:endParaRPr lang="en-US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Non-GM information courtesy of Mitchell Repair Information Co. LLC,  http://ondemand5.com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FD2AAA-E27A-4CCD-A49E-B0D97F93BD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3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IN: Discuss</a:t>
            </a:r>
            <a:r>
              <a:rPr lang="en-US" b="1" u="sng" baseline="0" dirty="0"/>
              <a:t> the online catalog, maybe launch it and navigate around.</a:t>
            </a:r>
          </a:p>
          <a:p>
            <a:r>
              <a:rPr lang="en-US" b="1" u="sng" dirty="0"/>
              <a:t>IN: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Vent tube part numbers are in noted as a footnote in the Battery Catalog</a:t>
            </a:r>
            <a:endParaRPr lang="en-US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Non-GM information courtesy of Mitchell Repair Information Co. LLC,  http://ondemand5.com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FD2AAA-E27A-4CCD-A49E-B0D97F93BD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8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IN: Discuss</a:t>
            </a:r>
            <a:r>
              <a:rPr lang="en-US" b="1" u="sng" baseline="0" dirty="0"/>
              <a:t> the online catalog, maybe launch it and navigate around.</a:t>
            </a:r>
          </a:p>
          <a:p>
            <a:endParaRPr lang="en-US" b="1" u="sng" baseline="0" dirty="0"/>
          </a:p>
          <a:p>
            <a:r>
              <a:rPr lang="en-US" b="1" u="sng" baseline="0" dirty="0"/>
              <a:t>IN: May want to discuss that in some vehicles the battery is monitored by a control module, the input and output current is measured.  This system can perform load shedding which is the disabling of non-essential electrical loads.  When replacing a battery the battery has to be registered to the module using a scantool.  This resets the energy balance counter.  Some vehicles that have this include certain Audi, BMW, and Mercedes-Benz vehicles.  There may be others as well.  In addition the power window express function/pinch protection may need to be reset, as well as radio anti-theft codes.  Memory presets for radio, seats, and mirrors may be cleared during battery replacement.  And don’t forget the clock.  I have included a folder in the instructor resource folder that contains information on the battery manager found in the imports, it is for the instructors use only, do not distribute.</a:t>
            </a:r>
            <a:endParaRPr lang="en-US" b="1" u="sng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IN: Questions regarding the</a:t>
            </a:r>
            <a:r>
              <a:rPr lang="en-US" b="1" u="sng" baseline="0" dirty="0"/>
              <a:t> use of Connection and LIT should be directed to your local ACDelco representative.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Non-GM information courtesy of Mitchell Repair Information Co. LLC,  http://ondemand5.com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FD2AAA-E27A-4CCD-A49E-B0D97F93BD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Add first batch in December.  94s had large OE backorder last year so this is to ease capacity and upsell to HR version.  M27 is new and great option for </a:t>
            </a:r>
            <a:r>
              <a:rPr lang="en-US"/>
              <a:t>Marina yachts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Second batch coming in December.  We’ve been out of stock for 1 year</a:t>
            </a:r>
          </a:p>
          <a:p>
            <a:r>
              <a:rPr lang="en-US" dirty="0"/>
              <a:t>3.  Adding 65s Q1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these enable true combination performance?</a:t>
            </a:r>
          </a:p>
          <a:p>
            <a:r>
              <a:rPr lang="en-US" dirty="0"/>
              <a:t>&gt;&gt; Combination of construction elements like the over wall connections enabling bigger grids and more acid in same size case (higher overall weight!)</a:t>
            </a:r>
          </a:p>
          <a:p>
            <a:r>
              <a:rPr lang="en-US" dirty="0"/>
              <a:t>&gt;&gt; And the chemistry of pure lead and special paste formation enable more thin plates to still perform well in deep cycling mode</a:t>
            </a:r>
          </a:p>
          <a:p>
            <a:endParaRPr lang="en-US" dirty="0"/>
          </a:p>
          <a:p>
            <a:r>
              <a:rPr lang="en-US" dirty="0"/>
              <a:t>Higher shelf life, lower self discharge, amazingly fast charging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90B5F-AB19-454A-BAA0-48FBAD312D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706133"/>
            <a:ext cx="4430751" cy="869795"/>
          </a:xfrm>
          <a:prstGeom prst="rect">
            <a:avLst/>
          </a:prstGeom>
        </p:spPr>
        <p:txBody>
          <a:bodyPr anchor="ctr"/>
          <a:lstStyle>
            <a:lvl1pPr algn="l">
              <a:defRPr sz="2800"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0502" y="2671583"/>
            <a:ext cx="4408449" cy="2897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6D6E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XX.XX.XXXX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5413248"/>
            <a:ext cx="4123370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8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90500"/>
            <a:ext cx="9398000" cy="639762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333" b="1">
                <a:solidFill>
                  <a:srgbClr val="0061AA"/>
                </a:solidFill>
                <a:latin typeface="+mj-lt"/>
                <a:cs typeface="Avenir Black Obliq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0000"/>
            <a:ext cx="11201400" cy="497840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333" b="0" i="0">
                <a:latin typeface="+mn-lt"/>
                <a:cs typeface="Avenir Medium Oblique"/>
              </a:defRPr>
            </a:lvl1pPr>
            <a:lvl2pPr>
              <a:defRPr sz="2667" b="0" i="0">
                <a:latin typeface="+mn-lt"/>
                <a:cs typeface="Avenir Medium Oblique"/>
              </a:defRPr>
            </a:lvl2pPr>
            <a:lvl3pPr>
              <a:defRPr sz="2333" b="0" i="0">
                <a:latin typeface="+mn-lt"/>
                <a:cs typeface="Avenir Medium Oblique"/>
              </a:defRPr>
            </a:lvl3pPr>
            <a:lvl4pPr>
              <a:defRPr sz="2000" b="0" i="0">
                <a:latin typeface="+mn-lt"/>
                <a:cs typeface="Avenir Medium Oblique"/>
              </a:defRPr>
            </a:lvl4pPr>
            <a:lvl5pPr>
              <a:defRPr sz="1667" b="0" i="0">
                <a:latin typeface="+mn-lt"/>
                <a:cs typeface="Avenir Medium Obliq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91200" y="6357303"/>
            <a:ext cx="609600" cy="366460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fld id="{A33BEFEF-B8E4-47E9-80B0-8A2EB96BB5E0}" type="slidenum">
              <a:rPr lang="en-US" sz="1667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1667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412776"/>
            <a:ext cx="8783637" cy="11521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baseline="0">
                <a:solidFill>
                  <a:srgbClr val="0C2586"/>
                </a:solidFill>
              </a:defRPr>
            </a:lvl1pPr>
          </a:lstStyle>
          <a:p>
            <a:pPr lvl="0"/>
            <a:r>
              <a:rPr lang="en-US"/>
              <a:t>Click to edit text. Lorem ipson dolor.</a:t>
            </a:r>
            <a:br>
              <a:rPr lang="en-US"/>
            </a:br>
            <a:r>
              <a:rPr lang="en-US"/>
              <a:t>Second line. Lorem ipson dolor.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07370" y="2564904"/>
            <a:ext cx="8929687" cy="194386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accent4"/>
                </a:solidFill>
              </a:defRPr>
            </a:lvl1pPr>
            <a:lvl2pPr marL="467916" indent="-200025">
              <a:buClrTx/>
              <a:buFont typeface="Lucida Grande"/>
              <a:buChar char="-"/>
              <a:defRPr sz="1800">
                <a:solidFill>
                  <a:schemeClr val="accent1"/>
                </a:solidFill>
              </a:defRPr>
            </a:lvl2pPr>
            <a:lvl3pPr marL="673894" indent="-205979">
              <a:buClrTx/>
              <a:buFont typeface="Lucida Grande"/>
              <a:buChar char="»"/>
              <a:defRPr sz="1500">
                <a:solidFill>
                  <a:srgbClr val="1F90C7"/>
                </a:solidFill>
              </a:defRPr>
            </a:lvl3pPr>
            <a:lvl4pPr marL="673894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 flipH="1">
            <a:off x="407369" y="6525344"/>
            <a:ext cx="2282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1365784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46035" y="1123952"/>
            <a:ext cx="11298767" cy="4684713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1419" y="6375136"/>
            <a:ext cx="2654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kern="1000" spc="200">
                <a:solidFill>
                  <a:srgbClr val="676A6C"/>
                </a:solidFill>
                <a:latin typeface="Verdana"/>
                <a:cs typeface="Verdana"/>
              </a:defRPr>
            </a:lvl1pPr>
          </a:lstStyle>
          <a:p>
            <a:fld id="{6BD0D143-8E97-0D42-B378-8B0D45EF9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350001"/>
            <a:ext cx="609600" cy="366446"/>
          </a:xfrm>
          <a:prstGeom prst="rect">
            <a:avLst/>
          </a:prstGeom>
          <a:noFill/>
        </p:spPr>
        <p:txBody>
          <a:bodyPr wrap="square" lIns="108838" tIns="54419" rIns="108838" bIns="54419" rtlCol="0">
            <a:spAutoFit/>
          </a:bodyPr>
          <a:lstStyle/>
          <a:p>
            <a:pPr algn="ctr"/>
            <a:fld id="{A33BEFEF-B8E4-47E9-80B0-8A2EB96BB5E0}" type="slidenum">
              <a:rPr lang="en-US" sz="1667">
                <a:solidFill>
                  <a:prstClr val="white">
                    <a:lumMod val="85000"/>
                  </a:prstClr>
                </a:solidFill>
              </a:rPr>
              <a:pPr algn="ctr"/>
              <a:t>‹#›</a:t>
            </a:fld>
            <a:endParaRPr lang="en-US" sz="1667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618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654" y="1583187"/>
            <a:ext cx="10613992" cy="4351338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charset="0"/>
              <a:buNone/>
              <a:defRPr sz="1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8" y="5999598"/>
            <a:ext cx="2587252" cy="81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36679" y="400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6206" y="6415801"/>
            <a:ext cx="3677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D6E70"/>
                </a:solidFill>
              </a:rPr>
              <a:t>PAGE </a:t>
            </a:r>
            <a:fld id="{D57F1E4F-1CFF-5643-939E-217C01CDF565}" type="slidenum">
              <a:rPr lang="en-US" sz="1000" smtClean="0">
                <a:solidFill>
                  <a:srgbClr val="6D6E70"/>
                </a:solidFill>
              </a:rPr>
              <a:pPr/>
              <a:t>‹#›</a:t>
            </a:fld>
            <a:endParaRPr lang="en-US" sz="1000" dirty="0">
              <a:solidFill>
                <a:srgbClr val="6D6E7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16206" y="1227552"/>
            <a:ext cx="10515600" cy="0"/>
          </a:xfrm>
          <a:prstGeom prst="line">
            <a:avLst/>
          </a:prstGeom>
          <a:ln w="31750">
            <a:solidFill>
              <a:srgbClr val="E13A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248" y="601249"/>
            <a:ext cx="10627558" cy="651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a 12"/>
          <p:cNvSpPr/>
          <p:nvPr/>
        </p:nvSpPr>
        <p:spPr>
          <a:xfrm>
            <a:off x="-2034" y="657253"/>
            <a:ext cx="675803" cy="5842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4369 w 8000"/>
              <a:gd name="connsiteY0" fmla="*/ 9618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4369 w 8000"/>
              <a:gd name="connsiteY4" fmla="*/ 9618 h 10000"/>
              <a:gd name="connsiteX0" fmla="*/ 18 w 4557"/>
              <a:gd name="connsiteY0" fmla="*/ 9618 h 10000"/>
              <a:gd name="connsiteX1" fmla="*/ 0 w 4557"/>
              <a:gd name="connsiteY1" fmla="*/ 0 h 10000"/>
              <a:gd name="connsiteX2" fmla="*/ 4557 w 4557"/>
              <a:gd name="connsiteY2" fmla="*/ 0 h 10000"/>
              <a:gd name="connsiteX3" fmla="*/ 2057 w 4557"/>
              <a:gd name="connsiteY3" fmla="*/ 10000 h 10000"/>
              <a:gd name="connsiteX4" fmla="*/ 18 w 4557"/>
              <a:gd name="connsiteY4" fmla="*/ 9618 h 10000"/>
              <a:gd name="connsiteX0" fmla="*/ 39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4514 w 10000"/>
              <a:gd name="connsiteY3" fmla="*/ 10000 h 10000"/>
              <a:gd name="connsiteX4" fmla="*/ 39 w 10000"/>
              <a:gd name="connsiteY4" fmla="*/ 10000 h 10000"/>
              <a:gd name="connsiteX0" fmla="*/ 1 w 9962"/>
              <a:gd name="connsiteY0" fmla="*/ 10000 h 10000"/>
              <a:gd name="connsiteX1" fmla="*/ 642 w 9962"/>
              <a:gd name="connsiteY1" fmla="*/ 174 h 10000"/>
              <a:gd name="connsiteX2" fmla="*/ 9962 w 9962"/>
              <a:gd name="connsiteY2" fmla="*/ 0 h 10000"/>
              <a:gd name="connsiteX3" fmla="*/ 4476 w 9962"/>
              <a:gd name="connsiteY3" fmla="*/ 10000 h 10000"/>
              <a:gd name="connsiteX4" fmla="*/ 1 w 9962"/>
              <a:gd name="connsiteY4" fmla="*/ 10000 h 10000"/>
              <a:gd name="connsiteX0" fmla="*/ 1 w 10000"/>
              <a:gd name="connsiteY0" fmla="*/ 10000 h 10000"/>
              <a:gd name="connsiteX1" fmla="*/ 371 w 10000"/>
              <a:gd name="connsiteY1" fmla="*/ 0 h 10000"/>
              <a:gd name="connsiteX2" fmla="*/ 10000 w 10000"/>
              <a:gd name="connsiteY2" fmla="*/ 0 h 10000"/>
              <a:gd name="connsiteX3" fmla="*/ 4493 w 10000"/>
              <a:gd name="connsiteY3" fmla="*/ 10000 h 10000"/>
              <a:gd name="connsiteX4" fmla="*/ 1 w 10000"/>
              <a:gd name="connsiteY4" fmla="*/ 10000 h 10000"/>
              <a:gd name="connsiteX0" fmla="*/ 176 w 9629"/>
              <a:gd name="connsiteY0" fmla="*/ 10174 h 10174"/>
              <a:gd name="connsiteX1" fmla="*/ 0 w 9629"/>
              <a:gd name="connsiteY1" fmla="*/ 0 h 10174"/>
              <a:gd name="connsiteX2" fmla="*/ 9629 w 9629"/>
              <a:gd name="connsiteY2" fmla="*/ 0 h 10174"/>
              <a:gd name="connsiteX3" fmla="*/ 4122 w 9629"/>
              <a:gd name="connsiteY3" fmla="*/ 10000 h 10174"/>
              <a:gd name="connsiteX4" fmla="*/ 176 w 9629"/>
              <a:gd name="connsiteY4" fmla="*/ 10174 h 10174"/>
              <a:gd name="connsiteX0" fmla="*/ 41 w 10000"/>
              <a:gd name="connsiteY0" fmla="*/ 9829 h 9829"/>
              <a:gd name="connsiteX1" fmla="*/ 0 w 10000"/>
              <a:gd name="connsiteY1" fmla="*/ 0 h 9829"/>
              <a:gd name="connsiteX2" fmla="*/ 10000 w 10000"/>
              <a:gd name="connsiteY2" fmla="*/ 0 h 9829"/>
              <a:gd name="connsiteX3" fmla="*/ 4281 w 10000"/>
              <a:gd name="connsiteY3" fmla="*/ 9829 h 9829"/>
              <a:gd name="connsiteX4" fmla="*/ 41 w 10000"/>
              <a:gd name="connsiteY4" fmla="*/ 9829 h 9829"/>
              <a:gd name="connsiteX0" fmla="*/ 1 w 9960"/>
              <a:gd name="connsiteY0" fmla="*/ 10000 h 10000"/>
              <a:gd name="connsiteX1" fmla="*/ 527 w 9960"/>
              <a:gd name="connsiteY1" fmla="*/ 174 h 10000"/>
              <a:gd name="connsiteX2" fmla="*/ 9960 w 9960"/>
              <a:gd name="connsiteY2" fmla="*/ 0 h 10000"/>
              <a:gd name="connsiteX3" fmla="*/ 4241 w 9960"/>
              <a:gd name="connsiteY3" fmla="*/ 10000 h 10000"/>
              <a:gd name="connsiteX4" fmla="*/ 1 w 9960"/>
              <a:gd name="connsiteY4" fmla="*/ 10000 h 10000"/>
              <a:gd name="connsiteX0" fmla="*/ 184 w 9471"/>
              <a:gd name="connsiteY0" fmla="*/ 10348 h 10348"/>
              <a:gd name="connsiteX1" fmla="*/ 0 w 9471"/>
              <a:gd name="connsiteY1" fmla="*/ 174 h 10348"/>
              <a:gd name="connsiteX2" fmla="*/ 9471 w 9471"/>
              <a:gd name="connsiteY2" fmla="*/ 0 h 10348"/>
              <a:gd name="connsiteX3" fmla="*/ 3729 w 9471"/>
              <a:gd name="connsiteY3" fmla="*/ 10000 h 10348"/>
              <a:gd name="connsiteX4" fmla="*/ 184 w 9471"/>
              <a:gd name="connsiteY4" fmla="*/ 10348 h 10348"/>
              <a:gd name="connsiteX0" fmla="*/ 44 w 10000"/>
              <a:gd name="connsiteY0" fmla="*/ 9664 h 9664"/>
              <a:gd name="connsiteX1" fmla="*/ 0 w 10000"/>
              <a:gd name="connsiteY1" fmla="*/ 168 h 9664"/>
              <a:gd name="connsiteX2" fmla="*/ 10000 w 10000"/>
              <a:gd name="connsiteY2" fmla="*/ 0 h 9664"/>
              <a:gd name="connsiteX3" fmla="*/ 3937 w 10000"/>
              <a:gd name="connsiteY3" fmla="*/ 9664 h 9664"/>
              <a:gd name="connsiteX4" fmla="*/ 44 w 10000"/>
              <a:gd name="connsiteY4" fmla="*/ 9664 h 9664"/>
              <a:gd name="connsiteX0" fmla="*/ 44 w 10000"/>
              <a:gd name="connsiteY0" fmla="*/ 10348 h 10348"/>
              <a:gd name="connsiteX1" fmla="*/ 0 w 10000"/>
              <a:gd name="connsiteY1" fmla="*/ 0 h 10348"/>
              <a:gd name="connsiteX2" fmla="*/ 10000 w 10000"/>
              <a:gd name="connsiteY2" fmla="*/ 348 h 10348"/>
              <a:gd name="connsiteX3" fmla="*/ 3937 w 10000"/>
              <a:gd name="connsiteY3" fmla="*/ 10348 h 10348"/>
              <a:gd name="connsiteX4" fmla="*/ 44 w 10000"/>
              <a:gd name="connsiteY4" fmla="*/ 10348 h 10348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174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4" y="10000"/>
                </a:moveTo>
                <a:cubicBezTo>
                  <a:pt x="29" y="6667"/>
                  <a:pt x="15" y="3333"/>
                  <a:pt x="0" y="0"/>
                </a:cubicBezTo>
                <a:lnTo>
                  <a:pt x="10000" y="0"/>
                </a:lnTo>
                <a:lnTo>
                  <a:pt x="3937" y="10000"/>
                </a:lnTo>
                <a:lnTo>
                  <a:pt x="44" y="10000"/>
                </a:lnTo>
                <a:close/>
              </a:path>
            </a:pathLst>
          </a:cu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8" y="5999598"/>
            <a:ext cx="2587252" cy="81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36679" y="400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04248" y="1583474"/>
            <a:ext cx="5025753" cy="42585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06053" y="1583474"/>
            <a:ext cx="5025753" cy="42585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206" y="6415801"/>
            <a:ext cx="3677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D6E70"/>
                </a:solidFill>
              </a:rPr>
              <a:t>PAGE </a:t>
            </a:r>
            <a:fld id="{D57F1E4F-1CFF-5643-939E-217C01CDF565}" type="slidenum">
              <a:rPr lang="en-US" sz="1000" smtClean="0">
                <a:solidFill>
                  <a:srgbClr val="6D6E70"/>
                </a:solidFill>
              </a:rPr>
              <a:pPr/>
              <a:t>‹#›</a:t>
            </a:fld>
            <a:endParaRPr lang="en-US" sz="1000" dirty="0">
              <a:solidFill>
                <a:srgbClr val="6D6E7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6206" y="1227552"/>
            <a:ext cx="10515600" cy="0"/>
          </a:xfrm>
          <a:prstGeom prst="line">
            <a:avLst/>
          </a:prstGeom>
          <a:ln w="31750">
            <a:solidFill>
              <a:srgbClr val="E13A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248" y="601249"/>
            <a:ext cx="10627558" cy="651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a 12"/>
          <p:cNvSpPr/>
          <p:nvPr/>
        </p:nvSpPr>
        <p:spPr>
          <a:xfrm>
            <a:off x="-2034" y="657253"/>
            <a:ext cx="675803" cy="5842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4369 w 8000"/>
              <a:gd name="connsiteY0" fmla="*/ 9618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4369 w 8000"/>
              <a:gd name="connsiteY4" fmla="*/ 9618 h 10000"/>
              <a:gd name="connsiteX0" fmla="*/ 18 w 4557"/>
              <a:gd name="connsiteY0" fmla="*/ 9618 h 10000"/>
              <a:gd name="connsiteX1" fmla="*/ 0 w 4557"/>
              <a:gd name="connsiteY1" fmla="*/ 0 h 10000"/>
              <a:gd name="connsiteX2" fmla="*/ 4557 w 4557"/>
              <a:gd name="connsiteY2" fmla="*/ 0 h 10000"/>
              <a:gd name="connsiteX3" fmla="*/ 2057 w 4557"/>
              <a:gd name="connsiteY3" fmla="*/ 10000 h 10000"/>
              <a:gd name="connsiteX4" fmla="*/ 18 w 4557"/>
              <a:gd name="connsiteY4" fmla="*/ 9618 h 10000"/>
              <a:gd name="connsiteX0" fmla="*/ 39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4514 w 10000"/>
              <a:gd name="connsiteY3" fmla="*/ 10000 h 10000"/>
              <a:gd name="connsiteX4" fmla="*/ 39 w 10000"/>
              <a:gd name="connsiteY4" fmla="*/ 10000 h 10000"/>
              <a:gd name="connsiteX0" fmla="*/ 1 w 9962"/>
              <a:gd name="connsiteY0" fmla="*/ 10000 h 10000"/>
              <a:gd name="connsiteX1" fmla="*/ 642 w 9962"/>
              <a:gd name="connsiteY1" fmla="*/ 174 h 10000"/>
              <a:gd name="connsiteX2" fmla="*/ 9962 w 9962"/>
              <a:gd name="connsiteY2" fmla="*/ 0 h 10000"/>
              <a:gd name="connsiteX3" fmla="*/ 4476 w 9962"/>
              <a:gd name="connsiteY3" fmla="*/ 10000 h 10000"/>
              <a:gd name="connsiteX4" fmla="*/ 1 w 9962"/>
              <a:gd name="connsiteY4" fmla="*/ 10000 h 10000"/>
              <a:gd name="connsiteX0" fmla="*/ 1 w 10000"/>
              <a:gd name="connsiteY0" fmla="*/ 10000 h 10000"/>
              <a:gd name="connsiteX1" fmla="*/ 371 w 10000"/>
              <a:gd name="connsiteY1" fmla="*/ 0 h 10000"/>
              <a:gd name="connsiteX2" fmla="*/ 10000 w 10000"/>
              <a:gd name="connsiteY2" fmla="*/ 0 h 10000"/>
              <a:gd name="connsiteX3" fmla="*/ 4493 w 10000"/>
              <a:gd name="connsiteY3" fmla="*/ 10000 h 10000"/>
              <a:gd name="connsiteX4" fmla="*/ 1 w 10000"/>
              <a:gd name="connsiteY4" fmla="*/ 10000 h 10000"/>
              <a:gd name="connsiteX0" fmla="*/ 176 w 9629"/>
              <a:gd name="connsiteY0" fmla="*/ 10174 h 10174"/>
              <a:gd name="connsiteX1" fmla="*/ 0 w 9629"/>
              <a:gd name="connsiteY1" fmla="*/ 0 h 10174"/>
              <a:gd name="connsiteX2" fmla="*/ 9629 w 9629"/>
              <a:gd name="connsiteY2" fmla="*/ 0 h 10174"/>
              <a:gd name="connsiteX3" fmla="*/ 4122 w 9629"/>
              <a:gd name="connsiteY3" fmla="*/ 10000 h 10174"/>
              <a:gd name="connsiteX4" fmla="*/ 176 w 9629"/>
              <a:gd name="connsiteY4" fmla="*/ 10174 h 10174"/>
              <a:gd name="connsiteX0" fmla="*/ 41 w 10000"/>
              <a:gd name="connsiteY0" fmla="*/ 9829 h 9829"/>
              <a:gd name="connsiteX1" fmla="*/ 0 w 10000"/>
              <a:gd name="connsiteY1" fmla="*/ 0 h 9829"/>
              <a:gd name="connsiteX2" fmla="*/ 10000 w 10000"/>
              <a:gd name="connsiteY2" fmla="*/ 0 h 9829"/>
              <a:gd name="connsiteX3" fmla="*/ 4281 w 10000"/>
              <a:gd name="connsiteY3" fmla="*/ 9829 h 9829"/>
              <a:gd name="connsiteX4" fmla="*/ 41 w 10000"/>
              <a:gd name="connsiteY4" fmla="*/ 9829 h 9829"/>
              <a:gd name="connsiteX0" fmla="*/ 1 w 9960"/>
              <a:gd name="connsiteY0" fmla="*/ 10000 h 10000"/>
              <a:gd name="connsiteX1" fmla="*/ 527 w 9960"/>
              <a:gd name="connsiteY1" fmla="*/ 174 h 10000"/>
              <a:gd name="connsiteX2" fmla="*/ 9960 w 9960"/>
              <a:gd name="connsiteY2" fmla="*/ 0 h 10000"/>
              <a:gd name="connsiteX3" fmla="*/ 4241 w 9960"/>
              <a:gd name="connsiteY3" fmla="*/ 10000 h 10000"/>
              <a:gd name="connsiteX4" fmla="*/ 1 w 9960"/>
              <a:gd name="connsiteY4" fmla="*/ 10000 h 10000"/>
              <a:gd name="connsiteX0" fmla="*/ 184 w 9471"/>
              <a:gd name="connsiteY0" fmla="*/ 10348 h 10348"/>
              <a:gd name="connsiteX1" fmla="*/ 0 w 9471"/>
              <a:gd name="connsiteY1" fmla="*/ 174 h 10348"/>
              <a:gd name="connsiteX2" fmla="*/ 9471 w 9471"/>
              <a:gd name="connsiteY2" fmla="*/ 0 h 10348"/>
              <a:gd name="connsiteX3" fmla="*/ 3729 w 9471"/>
              <a:gd name="connsiteY3" fmla="*/ 10000 h 10348"/>
              <a:gd name="connsiteX4" fmla="*/ 184 w 9471"/>
              <a:gd name="connsiteY4" fmla="*/ 10348 h 10348"/>
              <a:gd name="connsiteX0" fmla="*/ 44 w 10000"/>
              <a:gd name="connsiteY0" fmla="*/ 9664 h 9664"/>
              <a:gd name="connsiteX1" fmla="*/ 0 w 10000"/>
              <a:gd name="connsiteY1" fmla="*/ 168 h 9664"/>
              <a:gd name="connsiteX2" fmla="*/ 10000 w 10000"/>
              <a:gd name="connsiteY2" fmla="*/ 0 h 9664"/>
              <a:gd name="connsiteX3" fmla="*/ 3937 w 10000"/>
              <a:gd name="connsiteY3" fmla="*/ 9664 h 9664"/>
              <a:gd name="connsiteX4" fmla="*/ 44 w 10000"/>
              <a:gd name="connsiteY4" fmla="*/ 9664 h 9664"/>
              <a:gd name="connsiteX0" fmla="*/ 44 w 10000"/>
              <a:gd name="connsiteY0" fmla="*/ 10348 h 10348"/>
              <a:gd name="connsiteX1" fmla="*/ 0 w 10000"/>
              <a:gd name="connsiteY1" fmla="*/ 0 h 10348"/>
              <a:gd name="connsiteX2" fmla="*/ 10000 w 10000"/>
              <a:gd name="connsiteY2" fmla="*/ 348 h 10348"/>
              <a:gd name="connsiteX3" fmla="*/ 3937 w 10000"/>
              <a:gd name="connsiteY3" fmla="*/ 10348 h 10348"/>
              <a:gd name="connsiteX4" fmla="*/ 44 w 10000"/>
              <a:gd name="connsiteY4" fmla="*/ 10348 h 10348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174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4" y="10000"/>
                </a:moveTo>
                <a:cubicBezTo>
                  <a:pt x="29" y="6667"/>
                  <a:pt x="15" y="3333"/>
                  <a:pt x="0" y="0"/>
                </a:cubicBezTo>
                <a:lnTo>
                  <a:pt x="10000" y="0"/>
                </a:lnTo>
                <a:lnTo>
                  <a:pt x="3937" y="10000"/>
                </a:lnTo>
                <a:lnTo>
                  <a:pt x="44" y="10000"/>
                </a:lnTo>
                <a:close/>
              </a:path>
            </a:pathLst>
          </a:cu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8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248" y="2476039"/>
            <a:ext cx="5029391" cy="3365962"/>
          </a:xfrm>
        </p:spPr>
        <p:txBody>
          <a:bodyPr/>
          <a:lstStyle>
            <a:lvl1pPr rtl="0">
              <a:lnSpc>
                <a:spcPct val="100000"/>
              </a:lnSpc>
              <a:defRPr sz="1800"/>
            </a:lvl1pPr>
            <a:lvl2pPr rtl="0">
              <a:lnSpc>
                <a:spcPct val="100000"/>
              </a:lnSpc>
              <a:defRPr sz="1600"/>
            </a:lvl2pPr>
            <a:lvl3pPr rtl="0">
              <a:lnSpc>
                <a:spcPct val="100000"/>
              </a:lnSpc>
              <a:defRPr sz="1400"/>
            </a:lvl3pPr>
            <a:lvl4pPr rtl="0">
              <a:lnSpc>
                <a:spcPct val="100000"/>
              </a:lnSpc>
              <a:defRPr sz="1200"/>
            </a:lvl4pPr>
            <a:lvl5pPr rtl="0">
              <a:lnSpc>
                <a:spcPct val="100000"/>
              </a:lnSpc>
              <a:defRPr sz="1000"/>
            </a:lvl5pPr>
            <a:lvl6pPr rtl="0">
              <a:defRPr sz="800"/>
            </a:lvl6pPr>
            <a:lvl7pPr rtl="0">
              <a:defRPr sz="800"/>
            </a:lvl7pPr>
            <a:lvl8pPr rtl="0">
              <a:defRPr sz="80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8" y="5999598"/>
            <a:ext cx="2587252" cy="81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36679" y="400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6206" y="6415801"/>
            <a:ext cx="3677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D6E70"/>
                </a:solidFill>
              </a:rPr>
              <a:t>PAGE </a:t>
            </a:r>
            <a:fld id="{D57F1E4F-1CFF-5643-939E-217C01CDF565}" type="slidenum">
              <a:rPr lang="en-US" sz="1000" smtClean="0">
                <a:solidFill>
                  <a:srgbClr val="6D6E70"/>
                </a:solidFill>
              </a:rPr>
              <a:pPr/>
              <a:t>‹#›</a:t>
            </a:fld>
            <a:endParaRPr lang="en-US" sz="1000" dirty="0">
              <a:solidFill>
                <a:srgbClr val="6D6E7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206" y="1227552"/>
            <a:ext cx="10515600" cy="0"/>
          </a:xfrm>
          <a:prstGeom prst="line">
            <a:avLst/>
          </a:prstGeom>
          <a:ln w="31750">
            <a:solidFill>
              <a:srgbClr val="E13A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248" y="601249"/>
            <a:ext cx="10627558" cy="651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Data 12"/>
          <p:cNvSpPr/>
          <p:nvPr/>
        </p:nvSpPr>
        <p:spPr>
          <a:xfrm>
            <a:off x="-2034" y="657253"/>
            <a:ext cx="675803" cy="5842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4369 w 8000"/>
              <a:gd name="connsiteY0" fmla="*/ 9618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4369 w 8000"/>
              <a:gd name="connsiteY4" fmla="*/ 9618 h 10000"/>
              <a:gd name="connsiteX0" fmla="*/ 18 w 4557"/>
              <a:gd name="connsiteY0" fmla="*/ 9618 h 10000"/>
              <a:gd name="connsiteX1" fmla="*/ 0 w 4557"/>
              <a:gd name="connsiteY1" fmla="*/ 0 h 10000"/>
              <a:gd name="connsiteX2" fmla="*/ 4557 w 4557"/>
              <a:gd name="connsiteY2" fmla="*/ 0 h 10000"/>
              <a:gd name="connsiteX3" fmla="*/ 2057 w 4557"/>
              <a:gd name="connsiteY3" fmla="*/ 10000 h 10000"/>
              <a:gd name="connsiteX4" fmla="*/ 18 w 4557"/>
              <a:gd name="connsiteY4" fmla="*/ 9618 h 10000"/>
              <a:gd name="connsiteX0" fmla="*/ 39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4514 w 10000"/>
              <a:gd name="connsiteY3" fmla="*/ 10000 h 10000"/>
              <a:gd name="connsiteX4" fmla="*/ 39 w 10000"/>
              <a:gd name="connsiteY4" fmla="*/ 10000 h 10000"/>
              <a:gd name="connsiteX0" fmla="*/ 1 w 9962"/>
              <a:gd name="connsiteY0" fmla="*/ 10000 h 10000"/>
              <a:gd name="connsiteX1" fmla="*/ 642 w 9962"/>
              <a:gd name="connsiteY1" fmla="*/ 174 h 10000"/>
              <a:gd name="connsiteX2" fmla="*/ 9962 w 9962"/>
              <a:gd name="connsiteY2" fmla="*/ 0 h 10000"/>
              <a:gd name="connsiteX3" fmla="*/ 4476 w 9962"/>
              <a:gd name="connsiteY3" fmla="*/ 10000 h 10000"/>
              <a:gd name="connsiteX4" fmla="*/ 1 w 9962"/>
              <a:gd name="connsiteY4" fmla="*/ 10000 h 10000"/>
              <a:gd name="connsiteX0" fmla="*/ 1 w 10000"/>
              <a:gd name="connsiteY0" fmla="*/ 10000 h 10000"/>
              <a:gd name="connsiteX1" fmla="*/ 371 w 10000"/>
              <a:gd name="connsiteY1" fmla="*/ 0 h 10000"/>
              <a:gd name="connsiteX2" fmla="*/ 10000 w 10000"/>
              <a:gd name="connsiteY2" fmla="*/ 0 h 10000"/>
              <a:gd name="connsiteX3" fmla="*/ 4493 w 10000"/>
              <a:gd name="connsiteY3" fmla="*/ 10000 h 10000"/>
              <a:gd name="connsiteX4" fmla="*/ 1 w 10000"/>
              <a:gd name="connsiteY4" fmla="*/ 10000 h 10000"/>
              <a:gd name="connsiteX0" fmla="*/ 176 w 9629"/>
              <a:gd name="connsiteY0" fmla="*/ 10174 h 10174"/>
              <a:gd name="connsiteX1" fmla="*/ 0 w 9629"/>
              <a:gd name="connsiteY1" fmla="*/ 0 h 10174"/>
              <a:gd name="connsiteX2" fmla="*/ 9629 w 9629"/>
              <a:gd name="connsiteY2" fmla="*/ 0 h 10174"/>
              <a:gd name="connsiteX3" fmla="*/ 4122 w 9629"/>
              <a:gd name="connsiteY3" fmla="*/ 10000 h 10174"/>
              <a:gd name="connsiteX4" fmla="*/ 176 w 9629"/>
              <a:gd name="connsiteY4" fmla="*/ 10174 h 10174"/>
              <a:gd name="connsiteX0" fmla="*/ 41 w 10000"/>
              <a:gd name="connsiteY0" fmla="*/ 9829 h 9829"/>
              <a:gd name="connsiteX1" fmla="*/ 0 w 10000"/>
              <a:gd name="connsiteY1" fmla="*/ 0 h 9829"/>
              <a:gd name="connsiteX2" fmla="*/ 10000 w 10000"/>
              <a:gd name="connsiteY2" fmla="*/ 0 h 9829"/>
              <a:gd name="connsiteX3" fmla="*/ 4281 w 10000"/>
              <a:gd name="connsiteY3" fmla="*/ 9829 h 9829"/>
              <a:gd name="connsiteX4" fmla="*/ 41 w 10000"/>
              <a:gd name="connsiteY4" fmla="*/ 9829 h 9829"/>
              <a:gd name="connsiteX0" fmla="*/ 1 w 9960"/>
              <a:gd name="connsiteY0" fmla="*/ 10000 h 10000"/>
              <a:gd name="connsiteX1" fmla="*/ 527 w 9960"/>
              <a:gd name="connsiteY1" fmla="*/ 174 h 10000"/>
              <a:gd name="connsiteX2" fmla="*/ 9960 w 9960"/>
              <a:gd name="connsiteY2" fmla="*/ 0 h 10000"/>
              <a:gd name="connsiteX3" fmla="*/ 4241 w 9960"/>
              <a:gd name="connsiteY3" fmla="*/ 10000 h 10000"/>
              <a:gd name="connsiteX4" fmla="*/ 1 w 9960"/>
              <a:gd name="connsiteY4" fmla="*/ 10000 h 10000"/>
              <a:gd name="connsiteX0" fmla="*/ 184 w 9471"/>
              <a:gd name="connsiteY0" fmla="*/ 10348 h 10348"/>
              <a:gd name="connsiteX1" fmla="*/ 0 w 9471"/>
              <a:gd name="connsiteY1" fmla="*/ 174 h 10348"/>
              <a:gd name="connsiteX2" fmla="*/ 9471 w 9471"/>
              <a:gd name="connsiteY2" fmla="*/ 0 h 10348"/>
              <a:gd name="connsiteX3" fmla="*/ 3729 w 9471"/>
              <a:gd name="connsiteY3" fmla="*/ 10000 h 10348"/>
              <a:gd name="connsiteX4" fmla="*/ 184 w 9471"/>
              <a:gd name="connsiteY4" fmla="*/ 10348 h 10348"/>
              <a:gd name="connsiteX0" fmla="*/ 44 w 10000"/>
              <a:gd name="connsiteY0" fmla="*/ 9664 h 9664"/>
              <a:gd name="connsiteX1" fmla="*/ 0 w 10000"/>
              <a:gd name="connsiteY1" fmla="*/ 168 h 9664"/>
              <a:gd name="connsiteX2" fmla="*/ 10000 w 10000"/>
              <a:gd name="connsiteY2" fmla="*/ 0 h 9664"/>
              <a:gd name="connsiteX3" fmla="*/ 3937 w 10000"/>
              <a:gd name="connsiteY3" fmla="*/ 9664 h 9664"/>
              <a:gd name="connsiteX4" fmla="*/ 44 w 10000"/>
              <a:gd name="connsiteY4" fmla="*/ 9664 h 9664"/>
              <a:gd name="connsiteX0" fmla="*/ 44 w 10000"/>
              <a:gd name="connsiteY0" fmla="*/ 10348 h 10348"/>
              <a:gd name="connsiteX1" fmla="*/ 0 w 10000"/>
              <a:gd name="connsiteY1" fmla="*/ 0 h 10348"/>
              <a:gd name="connsiteX2" fmla="*/ 10000 w 10000"/>
              <a:gd name="connsiteY2" fmla="*/ 348 h 10348"/>
              <a:gd name="connsiteX3" fmla="*/ 3937 w 10000"/>
              <a:gd name="connsiteY3" fmla="*/ 10348 h 10348"/>
              <a:gd name="connsiteX4" fmla="*/ 44 w 10000"/>
              <a:gd name="connsiteY4" fmla="*/ 10348 h 10348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174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4" y="10000"/>
                </a:moveTo>
                <a:cubicBezTo>
                  <a:pt x="29" y="6667"/>
                  <a:pt x="15" y="3333"/>
                  <a:pt x="0" y="0"/>
                </a:cubicBezTo>
                <a:lnTo>
                  <a:pt x="10000" y="0"/>
                </a:lnTo>
                <a:lnTo>
                  <a:pt x="3937" y="10000"/>
                </a:lnTo>
                <a:lnTo>
                  <a:pt x="44" y="10000"/>
                </a:lnTo>
                <a:close/>
              </a:path>
            </a:pathLst>
          </a:cu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248" y="1512426"/>
            <a:ext cx="5029391" cy="883921"/>
          </a:xfrm>
        </p:spPr>
        <p:txBody>
          <a:bodyPr anchor="b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302414" y="1510640"/>
            <a:ext cx="5029391" cy="883921"/>
          </a:xfrm>
        </p:spPr>
        <p:txBody>
          <a:bodyPr anchor="b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6302414" y="2476039"/>
            <a:ext cx="5029391" cy="3365962"/>
          </a:xfrm>
        </p:spPr>
        <p:txBody>
          <a:bodyPr/>
          <a:lstStyle>
            <a:lvl1pPr rtl="0">
              <a:lnSpc>
                <a:spcPct val="100000"/>
              </a:lnSpc>
              <a:defRPr sz="1800"/>
            </a:lvl1pPr>
            <a:lvl2pPr rtl="0">
              <a:lnSpc>
                <a:spcPct val="100000"/>
              </a:lnSpc>
              <a:defRPr sz="1600"/>
            </a:lvl2pPr>
            <a:lvl3pPr rtl="0">
              <a:lnSpc>
                <a:spcPct val="100000"/>
              </a:lnSpc>
              <a:defRPr sz="1400"/>
            </a:lvl3pPr>
            <a:lvl4pPr rtl="0">
              <a:lnSpc>
                <a:spcPct val="100000"/>
              </a:lnSpc>
              <a:defRPr sz="1200"/>
            </a:lvl4pPr>
            <a:lvl5pPr rtl="0">
              <a:lnSpc>
                <a:spcPct val="100000"/>
              </a:lnSpc>
              <a:defRPr sz="1000"/>
            </a:lvl5pPr>
            <a:lvl6pPr rtl="0">
              <a:defRPr sz="800"/>
            </a:lvl6pPr>
            <a:lvl7pPr rtl="0">
              <a:defRPr sz="800"/>
            </a:lvl7pPr>
            <a:lvl8pPr rtl="0">
              <a:defRPr sz="80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68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8" y="5999598"/>
            <a:ext cx="2587252" cy="81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36679" y="400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6206" y="6415801"/>
            <a:ext cx="3677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D6E70"/>
                </a:solidFill>
              </a:rPr>
              <a:t>PAGE </a:t>
            </a:r>
            <a:fld id="{D57F1E4F-1CFF-5643-939E-217C01CDF565}" type="slidenum">
              <a:rPr lang="en-US" sz="1000" smtClean="0">
                <a:solidFill>
                  <a:srgbClr val="6D6E70"/>
                </a:solidFill>
              </a:rPr>
              <a:pPr/>
              <a:t>‹#›</a:t>
            </a:fld>
            <a:endParaRPr lang="en-US" sz="1000" dirty="0">
              <a:solidFill>
                <a:srgbClr val="6D6E70"/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04248" y="1583474"/>
            <a:ext cx="5029862" cy="2198148"/>
          </a:xfrm>
        </p:spPr>
        <p:txBody>
          <a:bodyPr/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object or text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16206" y="1227552"/>
            <a:ext cx="10515600" cy="0"/>
          </a:xfrm>
          <a:prstGeom prst="line">
            <a:avLst/>
          </a:prstGeom>
          <a:ln w="31750">
            <a:solidFill>
              <a:srgbClr val="E13A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248" y="601249"/>
            <a:ext cx="10627558" cy="651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Data 12"/>
          <p:cNvSpPr/>
          <p:nvPr/>
        </p:nvSpPr>
        <p:spPr>
          <a:xfrm>
            <a:off x="-2034" y="657253"/>
            <a:ext cx="675803" cy="5842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4369 w 8000"/>
              <a:gd name="connsiteY0" fmla="*/ 9618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4369 w 8000"/>
              <a:gd name="connsiteY4" fmla="*/ 9618 h 10000"/>
              <a:gd name="connsiteX0" fmla="*/ 18 w 4557"/>
              <a:gd name="connsiteY0" fmla="*/ 9618 h 10000"/>
              <a:gd name="connsiteX1" fmla="*/ 0 w 4557"/>
              <a:gd name="connsiteY1" fmla="*/ 0 h 10000"/>
              <a:gd name="connsiteX2" fmla="*/ 4557 w 4557"/>
              <a:gd name="connsiteY2" fmla="*/ 0 h 10000"/>
              <a:gd name="connsiteX3" fmla="*/ 2057 w 4557"/>
              <a:gd name="connsiteY3" fmla="*/ 10000 h 10000"/>
              <a:gd name="connsiteX4" fmla="*/ 18 w 4557"/>
              <a:gd name="connsiteY4" fmla="*/ 9618 h 10000"/>
              <a:gd name="connsiteX0" fmla="*/ 39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4514 w 10000"/>
              <a:gd name="connsiteY3" fmla="*/ 10000 h 10000"/>
              <a:gd name="connsiteX4" fmla="*/ 39 w 10000"/>
              <a:gd name="connsiteY4" fmla="*/ 10000 h 10000"/>
              <a:gd name="connsiteX0" fmla="*/ 1 w 9962"/>
              <a:gd name="connsiteY0" fmla="*/ 10000 h 10000"/>
              <a:gd name="connsiteX1" fmla="*/ 642 w 9962"/>
              <a:gd name="connsiteY1" fmla="*/ 174 h 10000"/>
              <a:gd name="connsiteX2" fmla="*/ 9962 w 9962"/>
              <a:gd name="connsiteY2" fmla="*/ 0 h 10000"/>
              <a:gd name="connsiteX3" fmla="*/ 4476 w 9962"/>
              <a:gd name="connsiteY3" fmla="*/ 10000 h 10000"/>
              <a:gd name="connsiteX4" fmla="*/ 1 w 9962"/>
              <a:gd name="connsiteY4" fmla="*/ 10000 h 10000"/>
              <a:gd name="connsiteX0" fmla="*/ 1 w 10000"/>
              <a:gd name="connsiteY0" fmla="*/ 10000 h 10000"/>
              <a:gd name="connsiteX1" fmla="*/ 371 w 10000"/>
              <a:gd name="connsiteY1" fmla="*/ 0 h 10000"/>
              <a:gd name="connsiteX2" fmla="*/ 10000 w 10000"/>
              <a:gd name="connsiteY2" fmla="*/ 0 h 10000"/>
              <a:gd name="connsiteX3" fmla="*/ 4493 w 10000"/>
              <a:gd name="connsiteY3" fmla="*/ 10000 h 10000"/>
              <a:gd name="connsiteX4" fmla="*/ 1 w 10000"/>
              <a:gd name="connsiteY4" fmla="*/ 10000 h 10000"/>
              <a:gd name="connsiteX0" fmla="*/ 176 w 9629"/>
              <a:gd name="connsiteY0" fmla="*/ 10174 h 10174"/>
              <a:gd name="connsiteX1" fmla="*/ 0 w 9629"/>
              <a:gd name="connsiteY1" fmla="*/ 0 h 10174"/>
              <a:gd name="connsiteX2" fmla="*/ 9629 w 9629"/>
              <a:gd name="connsiteY2" fmla="*/ 0 h 10174"/>
              <a:gd name="connsiteX3" fmla="*/ 4122 w 9629"/>
              <a:gd name="connsiteY3" fmla="*/ 10000 h 10174"/>
              <a:gd name="connsiteX4" fmla="*/ 176 w 9629"/>
              <a:gd name="connsiteY4" fmla="*/ 10174 h 10174"/>
              <a:gd name="connsiteX0" fmla="*/ 41 w 10000"/>
              <a:gd name="connsiteY0" fmla="*/ 9829 h 9829"/>
              <a:gd name="connsiteX1" fmla="*/ 0 w 10000"/>
              <a:gd name="connsiteY1" fmla="*/ 0 h 9829"/>
              <a:gd name="connsiteX2" fmla="*/ 10000 w 10000"/>
              <a:gd name="connsiteY2" fmla="*/ 0 h 9829"/>
              <a:gd name="connsiteX3" fmla="*/ 4281 w 10000"/>
              <a:gd name="connsiteY3" fmla="*/ 9829 h 9829"/>
              <a:gd name="connsiteX4" fmla="*/ 41 w 10000"/>
              <a:gd name="connsiteY4" fmla="*/ 9829 h 9829"/>
              <a:gd name="connsiteX0" fmla="*/ 1 w 9960"/>
              <a:gd name="connsiteY0" fmla="*/ 10000 h 10000"/>
              <a:gd name="connsiteX1" fmla="*/ 527 w 9960"/>
              <a:gd name="connsiteY1" fmla="*/ 174 h 10000"/>
              <a:gd name="connsiteX2" fmla="*/ 9960 w 9960"/>
              <a:gd name="connsiteY2" fmla="*/ 0 h 10000"/>
              <a:gd name="connsiteX3" fmla="*/ 4241 w 9960"/>
              <a:gd name="connsiteY3" fmla="*/ 10000 h 10000"/>
              <a:gd name="connsiteX4" fmla="*/ 1 w 9960"/>
              <a:gd name="connsiteY4" fmla="*/ 10000 h 10000"/>
              <a:gd name="connsiteX0" fmla="*/ 184 w 9471"/>
              <a:gd name="connsiteY0" fmla="*/ 10348 h 10348"/>
              <a:gd name="connsiteX1" fmla="*/ 0 w 9471"/>
              <a:gd name="connsiteY1" fmla="*/ 174 h 10348"/>
              <a:gd name="connsiteX2" fmla="*/ 9471 w 9471"/>
              <a:gd name="connsiteY2" fmla="*/ 0 h 10348"/>
              <a:gd name="connsiteX3" fmla="*/ 3729 w 9471"/>
              <a:gd name="connsiteY3" fmla="*/ 10000 h 10348"/>
              <a:gd name="connsiteX4" fmla="*/ 184 w 9471"/>
              <a:gd name="connsiteY4" fmla="*/ 10348 h 10348"/>
              <a:gd name="connsiteX0" fmla="*/ 44 w 10000"/>
              <a:gd name="connsiteY0" fmla="*/ 9664 h 9664"/>
              <a:gd name="connsiteX1" fmla="*/ 0 w 10000"/>
              <a:gd name="connsiteY1" fmla="*/ 168 h 9664"/>
              <a:gd name="connsiteX2" fmla="*/ 10000 w 10000"/>
              <a:gd name="connsiteY2" fmla="*/ 0 h 9664"/>
              <a:gd name="connsiteX3" fmla="*/ 3937 w 10000"/>
              <a:gd name="connsiteY3" fmla="*/ 9664 h 9664"/>
              <a:gd name="connsiteX4" fmla="*/ 44 w 10000"/>
              <a:gd name="connsiteY4" fmla="*/ 9664 h 9664"/>
              <a:gd name="connsiteX0" fmla="*/ 44 w 10000"/>
              <a:gd name="connsiteY0" fmla="*/ 10348 h 10348"/>
              <a:gd name="connsiteX1" fmla="*/ 0 w 10000"/>
              <a:gd name="connsiteY1" fmla="*/ 0 h 10348"/>
              <a:gd name="connsiteX2" fmla="*/ 10000 w 10000"/>
              <a:gd name="connsiteY2" fmla="*/ 348 h 10348"/>
              <a:gd name="connsiteX3" fmla="*/ 3937 w 10000"/>
              <a:gd name="connsiteY3" fmla="*/ 10348 h 10348"/>
              <a:gd name="connsiteX4" fmla="*/ 44 w 10000"/>
              <a:gd name="connsiteY4" fmla="*/ 10348 h 10348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174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4" y="10000"/>
                </a:moveTo>
                <a:cubicBezTo>
                  <a:pt x="29" y="6667"/>
                  <a:pt x="15" y="3333"/>
                  <a:pt x="0" y="0"/>
                </a:cubicBezTo>
                <a:lnTo>
                  <a:pt x="10000" y="0"/>
                </a:lnTo>
                <a:lnTo>
                  <a:pt x="3937" y="10000"/>
                </a:lnTo>
                <a:lnTo>
                  <a:pt x="44" y="10000"/>
                </a:lnTo>
                <a:close/>
              </a:path>
            </a:pathLst>
          </a:cu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302415" y="1583474"/>
            <a:ext cx="5022637" cy="21981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object or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248" y="3901440"/>
            <a:ext cx="5029391" cy="883921"/>
          </a:xfrm>
        </p:spPr>
        <p:txBody>
          <a:bodyPr anchor="t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302414" y="3899654"/>
            <a:ext cx="5029391" cy="883921"/>
          </a:xfrm>
        </p:spPr>
        <p:txBody>
          <a:bodyPr anchor="t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4248" y="4901609"/>
            <a:ext cx="5029391" cy="109799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16"/>
          </p:nvPr>
        </p:nvSpPr>
        <p:spPr>
          <a:xfrm>
            <a:off x="6302415" y="4901608"/>
            <a:ext cx="5029391" cy="109799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51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8" y="5999598"/>
            <a:ext cx="2587252" cy="81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6679" y="400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206" y="6415801"/>
            <a:ext cx="3677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D6E70"/>
                </a:solidFill>
              </a:rPr>
              <a:t>PAGE </a:t>
            </a:r>
            <a:fld id="{D57F1E4F-1CFF-5643-939E-217C01CDF565}" type="slidenum">
              <a:rPr lang="en-US" sz="1000" smtClean="0">
                <a:solidFill>
                  <a:srgbClr val="6D6E70"/>
                </a:solidFill>
              </a:rPr>
              <a:pPr/>
              <a:t>‹#›</a:t>
            </a:fld>
            <a:endParaRPr lang="en-US" sz="1000" dirty="0">
              <a:solidFill>
                <a:srgbClr val="6D6E7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248" y="3901440"/>
            <a:ext cx="5029391" cy="883921"/>
          </a:xfrm>
        </p:spPr>
        <p:txBody>
          <a:bodyPr anchor="t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4248" y="4901609"/>
            <a:ext cx="5029391" cy="109799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16206" y="1227552"/>
            <a:ext cx="10515600" cy="0"/>
          </a:xfrm>
          <a:prstGeom prst="line">
            <a:avLst/>
          </a:prstGeom>
          <a:ln w="31750">
            <a:solidFill>
              <a:srgbClr val="E13A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248" y="601249"/>
            <a:ext cx="10627558" cy="651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a 12"/>
          <p:cNvSpPr/>
          <p:nvPr/>
        </p:nvSpPr>
        <p:spPr>
          <a:xfrm>
            <a:off x="-2034" y="657253"/>
            <a:ext cx="675803" cy="5842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4369 w 8000"/>
              <a:gd name="connsiteY0" fmla="*/ 9618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4369 w 8000"/>
              <a:gd name="connsiteY4" fmla="*/ 9618 h 10000"/>
              <a:gd name="connsiteX0" fmla="*/ 18 w 4557"/>
              <a:gd name="connsiteY0" fmla="*/ 9618 h 10000"/>
              <a:gd name="connsiteX1" fmla="*/ 0 w 4557"/>
              <a:gd name="connsiteY1" fmla="*/ 0 h 10000"/>
              <a:gd name="connsiteX2" fmla="*/ 4557 w 4557"/>
              <a:gd name="connsiteY2" fmla="*/ 0 h 10000"/>
              <a:gd name="connsiteX3" fmla="*/ 2057 w 4557"/>
              <a:gd name="connsiteY3" fmla="*/ 10000 h 10000"/>
              <a:gd name="connsiteX4" fmla="*/ 18 w 4557"/>
              <a:gd name="connsiteY4" fmla="*/ 9618 h 10000"/>
              <a:gd name="connsiteX0" fmla="*/ 39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4514 w 10000"/>
              <a:gd name="connsiteY3" fmla="*/ 10000 h 10000"/>
              <a:gd name="connsiteX4" fmla="*/ 39 w 10000"/>
              <a:gd name="connsiteY4" fmla="*/ 10000 h 10000"/>
              <a:gd name="connsiteX0" fmla="*/ 1 w 9962"/>
              <a:gd name="connsiteY0" fmla="*/ 10000 h 10000"/>
              <a:gd name="connsiteX1" fmla="*/ 642 w 9962"/>
              <a:gd name="connsiteY1" fmla="*/ 174 h 10000"/>
              <a:gd name="connsiteX2" fmla="*/ 9962 w 9962"/>
              <a:gd name="connsiteY2" fmla="*/ 0 h 10000"/>
              <a:gd name="connsiteX3" fmla="*/ 4476 w 9962"/>
              <a:gd name="connsiteY3" fmla="*/ 10000 h 10000"/>
              <a:gd name="connsiteX4" fmla="*/ 1 w 9962"/>
              <a:gd name="connsiteY4" fmla="*/ 10000 h 10000"/>
              <a:gd name="connsiteX0" fmla="*/ 1 w 10000"/>
              <a:gd name="connsiteY0" fmla="*/ 10000 h 10000"/>
              <a:gd name="connsiteX1" fmla="*/ 371 w 10000"/>
              <a:gd name="connsiteY1" fmla="*/ 0 h 10000"/>
              <a:gd name="connsiteX2" fmla="*/ 10000 w 10000"/>
              <a:gd name="connsiteY2" fmla="*/ 0 h 10000"/>
              <a:gd name="connsiteX3" fmla="*/ 4493 w 10000"/>
              <a:gd name="connsiteY3" fmla="*/ 10000 h 10000"/>
              <a:gd name="connsiteX4" fmla="*/ 1 w 10000"/>
              <a:gd name="connsiteY4" fmla="*/ 10000 h 10000"/>
              <a:gd name="connsiteX0" fmla="*/ 176 w 9629"/>
              <a:gd name="connsiteY0" fmla="*/ 10174 h 10174"/>
              <a:gd name="connsiteX1" fmla="*/ 0 w 9629"/>
              <a:gd name="connsiteY1" fmla="*/ 0 h 10174"/>
              <a:gd name="connsiteX2" fmla="*/ 9629 w 9629"/>
              <a:gd name="connsiteY2" fmla="*/ 0 h 10174"/>
              <a:gd name="connsiteX3" fmla="*/ 4122 w 9629"/>
              <a:gd name="connsiteY3" fmla="*/ 10000 h 10174"/>
              <a:gd name="connsiteX4" fmla="*/ 176 w 9629"/>
              <a:gd name="connsiteY4" fmla="*/ 10174 h 10174"/>
              <a:gd name="connsiteX0" fmla="*/ 41 w 10000"/>
              <a:gd name="connsiteY0" fmla="*/ 9829 h 9829"/>
              <a:gd name="connsiteX1" fmla="*/ 0 w 10000"/>
              <a:gd name="connsiteY1" fmla="*/ 0 h 9829"/>
              <a:gd name="connsiteX2" fmla="*/ 10000 w 10000"/>
              <a:gd name="connsiteY2" fmla="*/ 0 h 9829"/>
              <a:gd name="connsiteX3" fmla="*/ 4281 w 10000"/>
              <a:gd name="connsiteY3" fmla="*/ 9829 h 9829"/>
              <a:gd name="connsiteX4" fmla="*/ 41 w 10000"/>
              <a:gd name="connsiteY4" fmla="*/ 9829 h 9829"/>
              <a:gd name="connsiteX0" fmla="*/ 1 w 9960"/>
              <a:gd name="connsiteY0" fmla="*/ 10000 h 10000"/>
              <a:gd name="connsiteX1" fmla="*/ 527 w 9960"/>
              <a:gd name="connsiteY1" fmla="*/ 174 h 10000"/>
              <a:gd name="connsiteX2" fmla="*/ 9960 w 9960"/>
              <a:gd name="connsiteY2" fmla="*/ 0 h 10000"/>
              <a:gd name="connsiteX3" fmla="*/ 4241 w 9960"/>
              <a:gd name="connsiteY3" fmla="*/ 10000 h 10000"/>
              <a:gd name="connsiteX4" fmla="*/ 1 w 9960"/>
              <a:gd name="connsiteY4" fmla="*/ 10000 h 10000"/>
              <a:gd name="connsiteX0" fmla="*/ 184 w 9471"/>
              <a:gd name="connsiteY0" fmla="*/ 10348 h 10348"/>
              <a:gd name="connsiteX1" fmla="*/ 0 w 9471"/>
              <a:gd name="connsiteY1" fmla="*/ 174 h 10348"/>
              <a:gd name="connsiteX2" fmla="*/ 9471 w 9471"/>
              <a:gd name="connsiteY2" fmla="*/ 0 h 10348"/>
              <a:gd name="connsiteX3" fmla="*/ 3729 w 9471"/>
              <a:gd name="connsiteY3" fmla="*/ 10000 h 10348"/>
              <a:gd name="connsiteX4" fmla="*/ 184 w 9471"/>
              <a:gd name="connsiteY4" fmla="*/ 10348 h 10348"/>
              <a:gd name="connsiteX0" fmla="*/ 44 w 10000"/>
              <a:gd name="connsiteY0" fmla="*/ 9664 h 9664"/>
              <a:gd name="connsiteX1" fmla="*/ 0 w 10000"/>
              <a:gd name="connsiteY1" fmla="*/ 168 h 9664"/>
              <a:gd name="connsiteX2" fmla="*/ 10000 w 10000"/>
              <a:gd name="connsiteY2" fmla="*/ 0 h 9664"/>
              <a:gd name="connsiteX3" fmla="*/ 3937 w 10000"/>
              <a:gd name="connsiteY3" fmla="*/ 9664 h 9664"/>
              <a:gd name="connsiteX4" fmla="*/ 44 w 10000"/>
              <a:gd name="connsiteY4" fmla="*/ 9664 h 9664"/>
              <a:gd name="connsiteX0" fmla="*/ 44 w 10000"/>
              <a:gd name="connsiteY0" fmla="*/ 10348 h 10348"/>
              <a:gd name="connsiteX1" fmla="*/ 0 w 10000"/>
              <a:gd name="connsiteY1" fmla="*/ 0 h 10348"/>
              <a:gd name="connsiteX2" fmla="*/ 10000 w 10000"/>
              <a:gd name="connsiteY2" fmla="*/ 348 h 10348"/>
              <a:gd name="connsiteX3" fmla="*/ 3937 w 10000"/>
              <a:gd name="connsiteY3" fmla="*/ 10348 h 10348"/>
              <a:gd name="connsiteX4" fmla="*/ 44 w 10000"/>
              <a:gd name="connsiteY4" fmla="*/ 10348 h 10348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174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  <a:gd name="connsiteX0" fmla="*/ 44 w 10000"/>
              <a:gd name="connsiteY0" fmla="*/ 10174 h 10174"/>
              <a:gd name="connsiteX1" fmla="*/ 0 w 10000"/>
              <a:gd name="connsiteY1" fmla="*/ 0 h 10174"/>
              <a:gd name="connsiteX2" fmla="*/ 10000 w 10000"/>
              <a:gd name="connsiteY2" fmla="*/ 174 h 10174"/>
              <a:gd name="connsiteX3" fmla="*/ 3937 w 10000"/>
              <a:gd name="connsiteY3" fmla="*/ 10174 h 10174"/>
              <a:gd name="connsiteX4" fmla="*/ 44 w 10000"/>
              <a:gd name="connsiteY4" fmla="*/ 10174 h 10174"/>
              <a:gd name="connsiteX0" fmla="*/ 4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3937 w 10000"/>
              <a:gd name="connsiteY3" fmla="*/ 10000 h 10000"/>
              <a:gd name="connsiteX4" fmla="*/ 4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4" y="10000"/>
                </a:moveTo>
                <a:cubicBezTo>
                  <a:pt x="29" y="6667"/>
                  <a:pt x="15" y="3333"/>
                  <a:pt x="0" y="0"/>
                </a:cubicBezTo>
                <a:lnTo>
                  <a:pt x="10000" y="0"/>
                </a:lnTo>
                <a:lnTo>
                  <a:pt x="3937" y="10000"/>
                </a:lnTo>
                <a:lnTo>
                  <a:pt x="44" y="10000"/>
                </a:lnTo>
                <a:close/>
              </a:path>
            </a:pathLst>
          </a:cu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302415" y="4901608"/>
            <a:ext cx="5029391" cy="109799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16206" y="1583474"/>
            <a:ext cx="4917433" cy="2198148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14373" y="1583474"/>
            <a:ext cx="4917433" cy="2198148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302414" y="3899654"/>
            <a:ext cx="5029391" cy="883921"/>
          </a:xfrm>
        </p:spPr>
        <p:txBody>
          <a:bodyPr anchor="t">
            <a:norm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CAPTION OR SUB-TITLE</a:t>
            </a:r>
          </a:p>
        </p:txBody>
      </p:sp>
    </p:spTree>
    <p:extLst>
      <p:ext uri="{BB962C8B-B14F-4D97-AF65-F5344CB8AC3E}">
        <p14:creationId xmlns:p14="http://schemas.microsoft.com/office/powerpoint/2010/main" val="2210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71961" y="1996068"/>
            <a:ext cx="9244361" cy="2698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139127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cing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6088063" y="0"/>
            <a:ext cx="6103937" cy="6858000"/>
          </a:xfrm>
          <a:solidFill>
            <a:srgbClr val="005DAB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8172" y="1826712"/>
            <a:ext cx="4481069" cy="320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>
              <a:lnSpc>
                <a:spcPct val="100000"/>
              </a:lnSpc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Short statement </a:t>
            </a:r>
            <a:r>
              <a:rPr lang="en-US"/>
              <a:t>for pacing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5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cing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03937" cy="6858000"/>
          </a:xfrm>
          <a:solidFill>
            <a:srgbClr val="005DAB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04332" y="1826712"/>
            <a:ext cx="4481069" cy="320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>
              <a:lnSpc>
                <a:spcPct val="100000"/>
              </a:lnSpc>
              <a:defRPr cap="all" baseline="0">
                <a:solidFill>
                  <a:srgbClr val="005DAB"/>
                </a:solidFill>
              </a:defRPr>
            </a:lvl1pPr>
          </a:lstStyle>
          <a:p>
            <a:r>
              <a:rPr lang="en-US" dirty="0"/>
              <a:t>Short statement </a:t>
            </a:r>
            <a:r>
              <a:rPr lang="en-US"/>
              <a:t>for pacing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28" y="15831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00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60C5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E51937"/>
        </a:buClr>
        <a:buFont typeface="Arial" charset="0"/>
        <a:buNone/>
        <a:defRPr sz="1800" kern="1200">
          <a:solidFill>
            <a:srgbClr val="6D6E70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51937"/>
        </a:buClr>
        <a:buFont typeface="Arial" charset="0"/>
        <a:buChar char="•"/>
        <a:defRPr sz="1600" kern="1200">
          <a:solidFill>
            <a:srgbClr val="6D6E70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51937"/>
        </a:buClr>
        <a:buFont typeface="Arial" charset="0"/>
        <a:buChar char="•"/>
        <a:defRPr sz="1400" kern="1200">
          <a:solidFill>
            <a:srgbClr val="6D6E70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51937"/>
        </a:buClr>
        <a:buFont typeface="Arial" charset="0"/>
        <a:buChar char="•"/>
        <a:defRPr sz="1200" kern="1200">
          <a:solidFill>
            <a:srgbClr val="6D6E70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51937"/>
        </a:buClr>
        <a:buFont typeface="Arial" charset="0"/>
        <a:buChar char="•"/>
        <a:defRPr sz="1000" kern="1200">
          <a:solidFill>
            <a:srgbClr val="6D6E70"/>
          </a:solidFill>
          <a:latin typeface="Century Gothic" charset="0"/>
          <a:ea typeface="Century Gothic" charset="0"/>
          <a:cs typeface="Century Gothic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51937"/>
        </a:buClr>
        <a:buSzTx/>
        <a:buFont typeface="Arial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51937"/>
        </a:buClr>
        <a:buSzTx/>
        <a:buFont typeface="Arial" charset="0"/>
        <a:buChar char="•"/>
        <a:tabLst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1937"/>
        </a:buClr>
        <a:buFont typeface="Arial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B04340-ABCB-4ACD-8E40-8F5AA08F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FB3178-61E8-4A92-B713-440DBA129C9F}"/>
              </a:ext>
            </a:extLst>
          </p:cNvPr>
          <p:cNvSpPr/>
          <p:nvPr/>
        </p:nvSpPr>
        <p:spPr>
          <a:xfrm>
            <a:off x="3103" y="0"/>
            <a:ext cx="12192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E4BD-6505-4599-A51B-A8902B47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90" y="6457666"/>
            <a:ext cx="945070" cy="1878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F83ED0-7601-48E6-A08D-18ECE9D7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61" y="1461155"/>
            <a:ext cx="9244361" cy="3233508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85000"/>
                  </a:schemeClr>
                </a:solidFill>
              </a:rPr>
              <a:t>Acdelco batteries</a:t>
            </a:r>
            <a:endParaRPr lang="en-US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B04340-ABCB-4ACD-8E40-8F5AA08F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FB3178-61E8-4A92-B713-440DBA129C9F}"/>
              </a:ext>
            </a:extLst>
          </p:cNvPr>
          <p:cNvSpPr/>
          <p:nvPr/>
        </p:nvSpPr>
        <p:spPr>
          <a:xfrm>
            <a:off x="3103" y="0"/>
            <a:ext cx="12192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E4BD-6505-4599-A51B-A8902B47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90" y="6457666"/>
            <a:ext cx="945070" cy="1878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F83ED0-7601-48E6-A08D-18ECE9D7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61" y="1461155"/>
            <a:ext cx="9244361" cy="3233508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85000"/>
                  </a:schemeClr>
                </a:solidFill>
              </a:rPr>
              <a:t>Catalogs</a:t>
            </a:r>
            <a:endParaRPr lang="en-US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-33173"/>
            <a:ext cx="7886700" cy="1099973"/>
          </a:xfrm>
        </p:spPr>
        <p:txBody>
          <a:bodyPr/>
          <a:lstStyle/>
          <a:p>
            <a:r>
              <a:rPr lang="en-US" dirty="0"/>
              <a:t>CONNECTION: Battery Catalog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99" y="1463287"/>
            <a:ext cx="10511026" cy="4659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3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370" y="1875894"/>
            <a:ext cx="3384333" cy="4297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3296"/>
            <a:ext cx="9067800" cy="685800"/>
          </a:xfrm>
        </p:spPr>
        <p:txBody>
          <a:bodyPr>
            <a:normAutofit/>
          </a:bodyPr>
          <a:lstStyle/>
          <a:p>
            <a:r>
              <a:rPr lang="en-US" dirty="0"/>
              <a:t>CONNECTION:  Battery Catalog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609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44753" y="1524001"/>
            <a:ext cx="275208" cy="287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56651" y="1480613"/>
            <a:ext cx="2139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Technical Data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   Battery Locator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Reset Procedures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539257" y="2170049"/>
            <a:ext cx="487349" cy="42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762432" y="2170049"/>
            <a:ext cx="230868" cy="191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321863" y="1619250"/>
            <a:ext cx="434789" cy="33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15551" y="1316663"/>
            <a:ext cx="265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Battery Comparison Tool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Group and CCA Info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604401" y="1566464"/>
            <a:ext cx="370367" cy="46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434756" y="1882378"/>
            <a:ext cx="169645" cy="14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46646" y="1824494"/>
            <a:ext cx="152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Part Number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Warranty Info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114675" y="2104147"/>
            <a:ext cx="513285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15165" y="2399389"/>
            <a:ext cx="312795" cy="71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993300" y="4962525"/>
            <a:ext cx="16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Add to cart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Inventory Check 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9296400" y="5105400"/>
            <a:ext cx="6969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9749625" y="5407951"/>
            <a:ext cx="243675" cy="7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19997"/>
            <a:ext cx="4286754" cy="4807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24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3" y="1343025"/>
            <a:ext cx="3989662" cy="4881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Data and Comparison feature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4063" y="1419225"/>
            <a:ext cx="4347743" cy="470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2525" y="1419225"/>
            <a:ext cx="184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Easy one-click popup window displays all relevant technical data, including group size, Reserve Capacity, and Dimensions.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50" y="3657600"/>
            <a:ext cx="1724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Battery Comparison feature allows a side-by-side overview of each battery available for the application, including technical data.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05250" y="1609725"/>
            <a:ext cx="105727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19875" y="4133850"/>
            <a:ext cx="142875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Instructions and Locator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17" y="1422356"/>
            <a:ext cx="6391878" cy="34936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05" y="1958589"/>
            <a:ext cx="5712168" cy="401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13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B04340-ABCB-4ACD-8E40-8F5AA08F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FB3178-61E8-4A92-B713-440DBA129C9F}"/>
              </a:ext>
            </a:extLst>
          </p:cNvPr>
          <p:cNvSpPr/>
          <p:nvPr/>
        </p:nvSpPr>
        <p:spPr>
          <a:xfrm>
            <a:off x="3103" y="0"/>
            <a:ext cx="12192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E4BD-6505-4599-A51B-A8902B47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90" y="6457666"/>
            <a:ext cx="945070" cy="1878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F83ED0-7601-48E6-A08D-18ECE9D7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61" y="1461155"/>
            <a:ext cx="9244361" cy="3233508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85000"/>
                  </a:schemeClr>
                </a:solidFill>
              </a:rPr>
              <a:t>Product Update</a:t>
            </a:r>
            <a:endParaRPr lang="en-US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E22F-94DC-4151-ACAE-84AF8946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48" y="627017"/>
            <a:ext cx="10627558" cy="625587"/>
          </a:xfrm>
        </p:spPr>
        <p:txBody>
          <a:bodyPr>
            <a:normAutofit/>
          </a:bodyPr>
          <a:lstStyle/>
          <a:p>
            <a:r>
              <a:rPr lang="en-US" dirty="0"/>
              <a:t>New Additions for End of 2019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08F47-7D70-452F-B084-AD71DBFF3D98}"/>
              </a:ext>
            </a:extLst>
          </p:cNvPr>
          <p:cNvSpPr/>
          <p:nvPr/>
        </p:nvSpPr>
        <p:spPr>
          <a:xfrm>
            <a:off x="8938825" y="5433958"/>
            <a:ext cx="27283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rgbClr val="C00000"/>
                </a:solidFill>
              </a:rPr>
              <a:t>*Note: Replacing Deep Cycle 31 AGMs in 2020 with 31AGMDM capable of 800 cycles at 80% DOD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6F5E0-3CCA-4760-9149-161185BD7958}"/>
              </a:ext>
            </a:extLst>
          </p:cNvPr>
          <p:cNvGrpSpPr/>
          <p:nvPr/>
        </p:nvGrpSpPr>
        <p:grpSpPr>
          <a:xfrm>
            <a:off x="3286120" y="3501674"/>
            <a:ext cx="7994601" cy="1687865"/>
            <a:chOff x="2503548" y="3565890"/>
            <a:chExt cx="7994601" cy="1687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02F723-E055-43E0-8757-E00F802EF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727" y="4491308"/>
              <a:ext cx="6360546" cy="76244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E09A0B55-29C7-42FA-896B-AC8B36F53632}"/>
                </a:ext>
              </a:extLst>
            </p:cNvPr>
            <p:cNvSpPr txBox="1">
              <a:spLocks/>
            </p:cNvSpPr>
            <p:nvPr/>
          </p:nvSpPr>
          <p:spPr>
            <a:xfrm>
              <a:off x="2503548" y="3565890"/>
              <a:ext cx="7994601" cy="9126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None/>
                <a:defRPr sz="18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6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4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2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0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51937"/>
                </a:buClr>
                <a:buFont typeface="Arial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>
                  <a:latin typeface="+mn-lt"/>
                </a:rPr>
                <a:t>Replacing:</a:t>
              </a:r>
            </a:p>
            <a:p>
              <a:pPr marL="627063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31AGMCRT and 31AGMCRAT (lost supply base*) with 31AGMCT and 31AGMCAT</a:t>
              </a:r>
            </a:p>
            <a:p>
              <a:pPr marL="1084263" lvl="2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n-lt"/>
                </a:rPr>
                <a:t>Improved Reserve Capacity AND lower cost! (</a:t>
              </a:r>
              <a:r>
                <a:rPr lang="en-US" sz="1200" i="1" dirty="0">
                  <a:latin typeface="+mn-lt"/>
                </a:rPr>
                <a:t>$10 lower WD</a:t>
              </a:r>
              <a:r>
                <a:rPr lang="en-US" sz="1200" dirty="0">
                  <a:latin typeface="+mn-lt"/>
                </a:rPr>
                <a:t>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B0FE61-1557-44A6-8CF7-BB35D8D0F076}"/>
              </a:ext>
            </a:extLst>
          </p:cNvPr>
          <p:cNvGrpSpPr/>
          <p:nvPr/>
        </p:nvGrpSpPr>
        <p:grpSpPr>
          <a:xfrm>
            <a:off x="491269" y="5051859"/>
            <a:ext cx="10624152" cy="1197943"/>
            <a:chOff x="707654" y="5144047"/>
            <a:chExt cx="10624152" cy="11979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34538A-603A-4BC1-84B6-2EFD0EDD7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263" y="5785779"/>
              <a:ext cx="6360543" cy="55621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CA64CF85-D1A2-4291-8CFD-3CDF1578D475}"/>
                </a:ext>
              </a:extLst>
            </p:cNvPr>
            <p:cNvSpPr txBox="1">
              <a:spLocks/>
            </p:cNvSpPr>
            <p:nvPr/>
          </p:nvSpPr>
          <p:spPr>
            <a:xfrm>
              <a:off x="707654" y="5144047"/>
              <a:ext cx="10624152" cy="6821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None/>
                <a:defRPr sz="18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6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4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2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0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51937"/>
                </a:buClr>
                <a:buFont typeface="Arial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/>
                <a:t>Updating:</a:t>
              </a:r>
            </a:p>
            <a:p>
              <a:pPr marL="627063" lvl="1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65AGMHR replaced with 65AGMHRC with new case for additional fitments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B29E8E-A9A0-4BFA-8E33-A453D1880356}"/>
              </a:ext>
            </a:extLst>
          </p:cNvPr>
          <p:cNvGrpSpPr/>
          <p:nvPr/>
        </p:nvGrpSpPr>
        <p:grpSpPr>
          <a:xfrm>
            <a:off x="1059379" y="1265418"/>
            <a:ext cx="9099461" cy="2189505"/>
            <a:chOff x="707654" y="1239495"/>
            <a:chExt cx="9099461" cy="21895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ED628B-6D45-440F-A703-BD79B2B10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263" y="2460317"/>
              <a:ext cx="6360548" cy="9686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6511A503-CEA7-49F5-9110-399335DF1D3B}"/>
                </a:ext>
              </a:extLst>
            </p:cNvPr>
            <p:cNvSpPr txBox="1">
              <a:spLocks/>
            </p:cNvSpPr>
            <p:nvPr/>
          </p:nvSpPr>
          <p:spPr>
            <a:xfrm>
              <a:off x="707654" y="1239495"/>
              <a:ext cx="9099461" cy="12469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None/>
                <a:defRPr sz="18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6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4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2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E51937"/>
                </a:buClr>
                <a:buFont typeface="Arial" charset="0"/>
                <a:buChar char="•"/>
                <a:defRPr sz="1000" kern="1200">
                  <a:solidFill>
                    <a:srgbClr val="6D6E70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51937"/>
                </a:buClr>
                <a:buSzTx/>
                <a:buFont typeface="Arial" charset="0"/>
                <a:buChar char="•"/>
                <a:tabLst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51937"/>
                </a:buClr>
                <a:buFont typeface="Arial" charset="0"/>
                <a:buChar char="•"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dirty="0">
                  <a:latin typeface="+mn-lt"/>
                </a:rPr>
                <a:t>Adding:</a:t>
              </a:r>
            </a:p>
            <a:p>
              <a:pPr marL="627063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94RAGMHR - alleviate capacity issues on 94RAGM plus add a High Reserve option</a:t>
              </a:r>
            </a:p>
            <a:p>
              <a:pPr marL="627063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49AGMHR - High Reserve option not widely available</a:t>
              </a:r>
            </a:p>
            <a:p>
              <a:pPr marL="627063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M27AGM - Excellent combination Deep Cycle and Cranking performance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FFB77A-8AE3-452F-8C5F-139E4741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54" y="1457324"/>
            <a:ext cx="9080923" cy="442500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Featuring Virgin Pure Lead plates and ultra pure electrolyte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Military grade construction and Specifications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Epoxy bonded plates and tops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Super thick over-wall inter-cell connections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Enhance terminal construction with O-Ring seals and ribbing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High Strength Polycarbonate cases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Highly refined fine particle paste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/>
              <a:t>True Combination Performance with 400 cycles at 80% DOD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/>
              <a:t>Competitive pricing and warranties with Odyssey Premium AGM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 ACDelco Optima Fighter!</a:t>
            </a:r>
          </a:p>
          <a:p>
            <a:pPr marL="115888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Timing: 1Q20</a:t>
            </a:r>
          </a:p>
          <a:p>
            <a:pPr marL="115888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Bulletin, Sell Sheets, etc.</a:t>
            </a:r>
          </a:p>
          <a:p>
            <a:r>
              <a:rPr lang="en-US" sz="2000" dirty="0">
                <a:latin typeface="+mn-lt"/>
              </a:rPr>
              <a:t>     in development now!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FE22F-94DC-4151-ACAE-84AF8946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48" y="627017"/>
            <a:ext cx="10627558" cy="625587"/>
          </a:xfrm>
        </p:spPr>
        <p:txBody>
          <a:bodyPr>
            <a:normAutofit/>
          </a:bodyPr>
          <a:lstStyle/>
          <a:p>
            <a:r>
              <a:rPr lang="en-US" dirty="0"/>
              <a:t>Premium Enhanced ‘XAGM’ Line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E7241-21B8-4CE6-BB75-FA27566D6B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4268" y="2331708"/>
            <a:ext cx="1931106" cy="1823500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950ECB-BD29-4ACA-9F52-BA6C6A8F6D63}"/>
              </a:ext>
            </a:extLst>
          </p:cNvPr>
          <p:cNvGrpSpPr/>
          <p:nvPr/>
        </p:nvGrpSpPr>
        <p:grpSpPr>
          <a:xfrm>
            <a:off x="9179875" y="233000"/>
            <a:ext cx="2515946" cy="1996348"/>
            <a:chOff x="9256941" y="125642"/>
            <a:chExt cx="2515946" cy="19963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F306C7-C263-4883-9B55-FD0C49396302}"/>
                </a:ext>
              </a:extLst>
            </p:cNvPr>
            <p:cNvSpPr/>
            <p:nvPr/>
          </p:nvSpPr>
          <p:spPr>
            <a:xfrm>
              <a:off x="9422144" y="250330"/>
              <a:ext cx="1967873" cy="1477643"/>
            </a:xfrm>
            <a:custGeom>
              <a:avLst/>
              <a:gdLst>
                <a:gd name="connsiteX0" fmla="*/ 0 w 1971350"/>
                <a:gd name="connsiteY0" fmla="*/ 135596 h 1481120"/>
                <a:gd name="connsiteX1" fmla="*/ 1825324 w 1971350"/>
                <a:gd name="connsiteY1" fmla="*/ 0 h 1481120"/>
                <a:gd name="connsiteX2" fmla="*/ 1971350 w 1971350"/>
                <a:gd name="connsiteY2" fmla="*/ 97351 h 1481120"/>
                <a:gd name="connsiteX3" fmla="*/ 1380292 w 1971350"/>
                <a:gd name="connsiteY3" fmla="*/ 1369862 h 1481120"/>
                <a:gd name="connsiteX4" fmla="*/ 538905 w 1971350"/>
                <a:gd name="connsiteY4" fmla="*/ 1481120 h 1481120"/>
                <a:gd name="connsiteX5" fmla="*/ 372019 w 1971350"/>
                <a:gd name="connsiteY5" fmla="*/ 424171 h 1481120"/>
                <a:gd name="connsiteX6" fmla="*/ 83444 w 1971350"/>
                <a:gd name="connsiteY6" fmla="*/ 250330 h 1481120"/>
                <a:gd name="connsiteX7" fmla="*/ 0 w 1971350"/>
                <a:gd name="connsiteY7" fmla="*/ 135596 h 1481120"/>
                <a:gd name="connsiteX0" fmla="*/ 0 w 1953966"/>
                <a:gd name="connsiteY0" fmla="*/ 146027 h 1481120"/>
                <a:gd name="connsiteX1" fmla="*/ 1807940 w 1953966"/>
                <a:gd name="connsiteY1" fmla="*/ 0 h 1481120"/>
                <a:gd name="connsiteX2" fmla="*/ 1953966 w 1953966"/>
                <a:gd name="connsiteY2" fmla="*/ 97351 h 1481120"/>
                <a:gd name="connsiteX3" fmla="*/ 1362908 w 1953966"/>
                <a:gd name="connsiteY3" fmla="*/ 1369862 h 1481120"/>
                <a:gd name="connsiteX4" fmla="*/ 521521 w 1953966"/>
                <a:gd name="connsiteY4" fmla="*/ 1481120 h 1481120"/>
                <a:gd name="connsiteX5" fmla="*/ 354635 w 1953966"/>
                <a:gd name="connsiteY5" fmla="*/ 424171 h 1481120"/>
                <a:gd name="connsiteX6" fmla="*/ 66060 w 1953966"/>
                <a:gd name="connsiteY6" fmla="*/ 250330 h 1481120"/>
                <a:gd name="connsiteX7" fmla="*/ 0 w 1953966"/>
                <a:gd name="connsiteY7" fmla="*/ 146027 h 1481120"/>
                <a:gd name="connsiteX0" fmla="*/ 0 w 1953966"/>
                <a:gd name="connsiteY0" fmla="*/ 142550 h 1477643"/>
                <a:gd name="connsiteX1" fmla="*/ 1825324 w 1953966"/>
                <a:gd name="connsiteY1" fmla="*/ 0 h 1477643"/>
                <a:gd name="connsiteX2" fmla="*/ 1953966 w 1953966"/>
                <a:gd name="connsiteY2" fmla="*/ 93874 h 1477643"/>
                <a:gd name="connsiteX3" fmla="*/ 1362908 w 1953966"/>
                <a:gd name="connsiteY3" fmla="*/ 1366385 h 1477643"/>
                <a:gd name="connsiteX4" fmla="*/ 521521 w 1953966"/>
                <a:gd name="connsiteY4" fmla="*/ 1477643 h 1477643"/>
                <a:gd name="connsiteX5" fmla="*/ 354635 w 1953966"/>
                <a:gd name="connsiteY5" fmla="*/ 420694 h 1477643"/>
                <a:gd name="connsiteX6" fmla="*/ 66060 w 1953966"/>
                <a:gd name="connsiteY6" fmla="*/ 246853 h 1477643"/>
                <a:gd name="connsiteX7" fmla="*/ 0 w 1953966"/>
                <a:gd name="connsiteY7" fmla="*/ 142550 h 1477643"/>
                <a:gd name="connsiteX0" fmla="*/ 0 w 1967873"/>
                <a:gd name="connsiteY0" fmla="*/ 142550 h 1477643"/>
                <a:gd name="connsiteX1" fmla="*/ 1825324 w 1967873"/>
                <a:gd name="connsiteY1" fmla="*/ 0 h 1477643"/>
                <a:gd name="connsiteX2" fmla="*/ 1967873 w 1967873"/>
                <a:gd name="connsiteY2" fmla="*/ 100827 h 1477643"/>
                <a:gd name="connsiteX3" fmla="*/ 1362908 w 1967873"/>
                <a:gd name="connsiteY3" fmla="*/ 1366385 h 1477643"/>
                <a:gd name="connsiteX4" fmla="*/ 521521 w 1967873"/>
                <a:gd name="connsiteY4" fmla="*/ 1477643 h 1477643"/>
                <a:gd name="connsiteX5" fmla="*/ 354635 w 1967873"/>
                <a:gd name="connsiteY5" fmla="*/ 420694 h 1477643"/>
                <a:gd name="connsiteX6" fmla="*/ 66060 w 1967873"/>
                <a:gd name="connsiteY6" fmla="*/ 246853 h 1477643"/>
                <a:gd name="connsiteX7" fmla="*/ 0 w 1967873"/>
                <a:gd name="connsiteY7" fmla="*/ 142550 h 14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873" h="1477643">
                  <a:moveTo>
                    <a:pt x="0" y="142550"/>
                  </a:moveTo>
                  <a:lnTo>
                    <a:pt x="1825324" y="0"/>
                  </a:lnTo>
                  <a:lnTo>
                    <a:pt x="1967873" y="100827"/>
                  </a:lnTo>
                  <a:lnTo>
                    <a:pt x="1362908" y="1366385"/>
                  </a:lnTo>
                  <a:lnTo>
                    <a:pt x="521521" y="1477643"/>
                  </a:lnTo>
                  <a:lnTo>
                    <a:pt x="354635" y="420694"/>
                  </a:lnTo>
                  <a:lnTo>
                    <a:pt x="66060" y="246853"/>
                  </a:lnTo>
                  <a:lnTo>
                    <a:pt x="0" y="142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box&#10;&#10;Description generated with high confidence">
              <a:extLst>
                <a:ext uri="{FF2B5EF4-FFF2-40B4-BE49-F238E27FC236}">
                  <a16:creationId xmlns:a16="http://schemas.microsoft.com/office/drawing/2014/main" id="{BCACCAEA-DA10-491F-BF88-137A1917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941" y="125642"/>
              <a:ext cx="2515946" cy="1996348"/>
            </a:xfrm>
            <a:prstGeom prst="rect">
              <a:avLst/>
            </a:prstGeom>
            <a:effectLst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AE1F1-4A05-4F5B-B692-6F877609C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346" y="4626749"/>
            <a:ext cx="5392363" cy="1394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2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ACC0E-7ED7-49EB-B99F-04048479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8DAGMHR Sell Sheet Released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02E4C88-18DF-48B5-B6BB-7CF5ADFDBDC8}"/>
              </a:ext>
            </a:extLst>
          </p:cNvPr>
          <p:cNvSpPr txBox="1">
            <a:spLocks/>
          </p:cNvSpPr>
          <p:nvPr/>
        </p:nvSpPr>
        <p:spPr>
          <a:xfrm>
            <a:off x="454253" y="1457324"/>
            <a:ext cx="3502169" cy="4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51937"/>
              </a:buClr>
              <a:buFont typeface="Arial" charset="0"/>
              <a:buNone/>
              <a:defRPr sz="18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51937"/>
              </a:buClr>
              <a:buFont typeface="Arial" charset="0"/>
              <a:buChar char="•"/>
              <a:defRPr sz="16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51937"/>
              </a:buClr>
              <a:buFont typeface="Arial" charset="0"/>
              <a:buChar char="•"/>
              <a:defRPr sz="14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51937"/>
              </a:buClr>
              <a:buFont typeface="Arial" charset="0"/>
              <a:buChar char="•"/>
              <a:defRPr sz="12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51937"/>
              </a:buClr>
              <a:buFont typeface="Arial" charset="0"/>
              <a:buChar char="•"/>
              <a:defRPr sz="10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Char char="•"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Char char="•"/>
              <a:tabLst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Features and Benefits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800 cycles at 80% DOD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Best in class RC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Highest CCA</a:t>
            </a:r>
          </a:p>
          <a:p>
            <a:pPr marL="58738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Example Applications</a:t>
            </a:r>
          </a:p>
          <a:p>
            <a:pPr marL="58738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Technical Graphs</a:t>
            </a:r>
          </a:p>
          <a:p>
            <a:pPr marL="58738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07-SS-0579-19E</a:t>
            </a:r>
          </a:p>
          <a:p>
            <a:pPr marL="58738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58738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Understand this is a specialty product - key customer 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1F4A4-484A-47C9-926C-FF2E6E2D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30" y="1457323"/>
            <a:ext cx="3417139" cy="44250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5F1FC-2823-4901-97A7-A5363A64C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64" y="1457322"/>
            <a:ext cx="3409742" cy="44250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8711C3-F3EF-49A3-B79F-AEF8E722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48" y="1410789"/>
            <a:ext cx="10459700" cy="4845962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F0302020204030204"/>
              </a:rPr>
              <a:t>Need for industry standard pallets driving change due to: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Global alignment, Common inventory management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Growing use of gravity fed racking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Safety issues with old pallet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Gothic" panose="020F0302020204030204"/>
              </a:rPr>
              <a:t>System limitation: </a:t>
            </a:r>
            <a:r>
              <a:rPr lang="en-US" sz="2000" dirty="0">
                <a:latin typeface="Century Gothic" panose="020F0302020204030204"/>
              </a:rPr>
              <a:t>1 PN = 1 Pallet Quantity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To </a:t>
            </a:r>
            <a:r>
              <a:rPr lang="en-US" sz="1800" dirty="0">
                <a:solidFill>
                  <a:srgbClr val="FF0000"/>
                </a:solidFill>
                <a:latin typeface="Century Gothic" panose="020F0302020204030204"/>
              </a:rPr>
              <a:t>avoid backorders </a:t>
            </a:r>
            <a:r>
              <a:rPr lang="en-US" sz="1800" dirty="0">
                <a:latin typeface="Century Gothic" panose="020F0302020204030204"/>
              </a:rPr>
              <a:t>(wait for sell down) </a:t>
            </a:r>
            <a:r>
              <a:rPr lang="en-US" sz="1800" dirty="0">
                <a:solidFill>
                  <a:srgbClr val="FF0000"/>
                </a:solidFill>
                <a:latin typeface="Century Gothic" panose="020F0302020204030204"/>
              </a:rPr>
              <a:t>or payment and record errors </a:t>
            </a:r>
            <a:r>
              <a:rPr lang="en-US" sz="1800" dirty="0">
                <a:latin typeface="Century Gothic" panose="020F0302020204030204"/>
              </a:rPr>
              <a:t>(if change pallet quantity while inventory is present and in-transit) Best trade-off is to change PNs to allow sell down of current and simultaneous ordering of new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F0302020204030204"/>
              </a:rPr>
              <a:t>Change 71 PNs to enable move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Primarily affects Advantage line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Standard pallet already used for other PNs and BDC shipments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NO changes* to specifications, costs, or labeling</a:t>
            </a:r>
            <a:endParaRPr lang="en-US" sz="2000" dirty="0">
              <a:latin typeface="Century Gothic" panose="020F0302020204030204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F0302020204030204"/>
              </a:rPr>
              <a:t>Bulletin </a:t>
            </a:r>
            <a:r>
              <a:rPr lang="en-US" sz="2000" b="1" dirty="0">
                <a:latin typeface="Century Gothic" panose="020F0302020204030204"/>
              </a:rPr>
              <a:t>19D-084</a:t>
            </a:r>
            <a:r>
              <a:rPr lang="en-US" sz="2000" dirty="0">
                <a:latin typeface="Century Gothic" panose="020F0302020204030204"/>
              </a:rPr>
              <a:t> Published 15Aug19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SeaTainer Order form updated with both new PNs and current PNs for reference</a:t>
            </a:r>
          </a:p>
          <a:p>
            <a:pPr marL="14287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F0302020204030204"/>
              </a:rPr>
              <a:t>October Production Order for only new PNs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entury Gothic" panose="020F0302020204030204"/>
              </a:rPr>
              <a:t>Continue ordering current PNs from BDC - Supersessions ensure automatic move to new</a:t>
            </a:r>
          </a:p>
          <a:p>
            <a:pPr marL="14287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F0302020204030204"/>
              </a:rPr>
              <a:t>BDC Order form updated in batches with other Bulletins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B1E61-C075-43BD-A1BF-9096BDBD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Pallet Quantities = New Part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E14CA-6499-464B-BC10-F32DE9E47BCD}"/>
              </a:ext>
            </a:extLst>
          </p:cNvPr>
          <p:cNvSpPr txBox="1"/>
          <p:nvPr/>
        </p:nvSpPr>
        <p:spPr>
          <a:xfrm>
            <a:off x="3255245" y="6323055"/>
            <a:ext cx="4345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5DAB"/>
                </a:solidFill>
              </a:rPr>
              <a:t>*Note: 2 Parts will see increased specifications to harmonize </a:t>
            </a:r>
          </a:p>
          <a:p>
            <a:r>
              <a:rPr lang="en-US" sz="1100" i="1" dirty="0">
                <a:solidFill>
                  <a:srgbClr val="005DAB"/>
                </a:solidFill>
              </a:rPr>
              <a:t>               with Canadian only versions, but no change in cost</a:t>
            </a:r>
          </a:p>
        </p:txBody>
      </p:sp>
    </p:spTree>
    <p:extLst>
      <p:ext uri="{BB962C8B-B14F-4D97-AF65-F5344CB8AC3E}">
        <p14:creationId xmlns:p14="http://schemas.microsoft.com/office/powerpoint/2010/main" val="14308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46CBC5DE-5ADF-45A1-8540-94C29585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96" y="2215661"/>
            <a:ext cx="4716259" cy="325007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95EB52D-7791-4FE7-8F99-278ACEC006A9}"/>
              </a:ext>
            </a:extLst>
          </p:cNvPr>
          <p:cNvSpPr txBox="1">
            <a:spLocks/>
          </p:cNvSpPr>
          <p:nvPr/>
        </p:nvSpPr>
        <p:spPr>
          <a:xfrm>
            <a:off x="704248" y="1828800"/>
            <a:ext cx="6328148" cy="442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51937"/>
              </a:buClr>
              <a:buFont typeface="Arial" charset="0"/>
              <a:buNone/>
              <a:defRPr sz="18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16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14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12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1000" kern="1200">
                <a:solidFill>
                  <a:srgbClr val="6D6E70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Char char="•"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1937"/>
              </a:buClr>
              <a:buSzTx/>
              <a:buFont typeface="Arial" charset="0"/>
              <a:buChar char="•"/>
              <a:tabLst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51937"/>
              </a:buClr>
              <a:buFont typeface="Arial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Laboratory-tested, field-proven and backed with outstanding warranty coverage, ACDelco Batteries set the standard for performance!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Patrick Manning – Account Manager</a:t>
            </a:r>
          </a:p>
          <a:p>
            <a:r>
              <a:rPr lang="en-US" sz="2400" dirty="0"/>
              <a:t>Kirk Simpson – </a:t>
            </a:r>
            <a:r>
              <a:rPr lang="en-US" sz="2400" dirty="0" err="1"/>
              <a:t>ebusiness</a:t>
            </a:r>
            <a:r>
              <a:rPr lang="en-US" sz="2400" dirty="0"/>
              <a:t> Coordinator</a:t>
            </a:r>
          </a:p>
          <a:p>
            <a:r>
              <a:rPr lang="en-US" sz="2400" dirty="0"/>
              <a:t>Chad Cannon –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21803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B04340-ABCB-4ACD-8E40-8F5AA08F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FB3178-61E8-4A92-B713-440DBA129C9F}"/>
              </a:ext>
            </a:extLst>
          </p:cNvPr>
          <p:cNvSpPr/>
          <p:nvPr/>
        </p:nvSpPr>
        <p:spPr>
          <a:xfrm>
            <a:off x="3103" y="0"/>
            <a:ext cx="12192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E4BD-6505-4599-A51B-A8902B47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90" y="6457666"/>
            <a:ext cx="945070" cy="1878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F83ED0-7601-48E6-A08D-18ECE9D7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61" y="1461155"/>
            <a:ext cx="9244361" cy="3233508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85000"/>
                  </a:schemeClr>
                </a:solidFill>
              </a:rPr>
              <a:t>2020 Q1 Rebates</a:t>
            </a:r>
            <a:endParaRPr lang="en-US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colorTemperature colorTemp="6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" y="446"/>
            <a:ext cx="12190413" cy="6892581"/>
          </a:xfrm>
          <a:prstGeom prst="rect">
            <a:avLst/>
          </a:prstGeom>
        </p:spPr>
      </p:pic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353156" y="808984"/>
          <a:ext cx="8228532" cy="616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166318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91428" marR="91428" marT="45714" marB="4571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Round Same Side Corner Rectangle 55"/>
          <p:cNvSpPr/>
          <p:nvPr/>
        </p:nvSpPr>
        <p:spPr>
          <a:xfrm>
            <a:off x="9524554" y="573343"/>
            <a:ext cx="2057131" cy="2356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Q4</a:t>
            </a:r>
            <a:endParaRPr lang="en-US" sz="2400" b="1" dirty="0">
              <a:solidFill>
                <a:prstClr val="white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81696" y="798825"/>
            <a:ext cx="571425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OCT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267406" y="808983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NOV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953116" y="79882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DEC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0" name="Round Same Side Corner Rectangle 59"/>
          <p:cNvSpPr/>
          <p:nvPr/>
        </p:nvSpPr>
        <p:spPr>
          <a:xfrm>
            <a:off x="7467422" y="573343"/>
            <a:ext cx="2057131" cy="2356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Q3</a:t>
            </a:r>
            <a:endParaRPr lang="en-US" sz="2400" b="1" dirty="0">
              <a:solidFill>
                <a:prstClr val="white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2657" y="798825"/>
            <a:ext cx="571425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JUL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0274" y="79882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AUG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95985" y="79882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SEP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4" name="Round Same Side Corner Rectangle 63"/>
          <p:cNvSpPr/>
          <p:nvPr/>
        </p:nvSpPr>
        <p:spPr>
          <a:xfrm>
            <a:off x="5410289" y="573343"/>
            <a:ext cx="2057131" cy="2356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Q2</a:t>
            </a:r>
            <a:endParaRPr lang="en-US" sz="2400" b="1" dirty="0">
              <a:solidFill>
                <a:prstClr val="white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77878" y="808145"/>
            <a:ext cx="571425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APR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37125" y="80814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MAY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42458" y="79882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JUN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8" name="Round Same Side Corner Rectangle 67"/>
          <p:cNvSpPr/>
          <p:nvPr/>
        </p:nvSpPr>
        <p:spPr>
          <a:xfrm>
            <a:off x="3353156" y="573343"/>
            <a:ext cx="2057131" cy="2356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Q1</a:t>
            </a:r>
            <a:endParaRPr lang="en-US" sz="2400" b="1" dirty="0">
              <a:solidFill>
                <a:prstClr val="white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46928" y="808145"/>
            <a:ext cx="571425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JAN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96007" y="80814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FEB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81721" y="808145"/>
            <a:ext cx="571426" cy="2285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5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MAR</a:t>
            </a:r>
            <a:endParaRPr lang="en-US" sz="2000" b="1" dirty="0">
              <a:solidFill>
                <a:prstClr val="black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72" name="Snip Same Side Corner Rectangle 71"/>
          <p:cNvSpPr/>
          <p:nvPr/>
        </p:nvSpPr>
        <p:spPr>
          <a:xfrm rot="5400000">
            <a:off x="1755971" y="229670"/>
            <a:ext cx="685712" cy="2367513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INSTALLER PROMOTIONS (NATIONAL)</a:t>
            </a:r>
          </a:p>
        </p:txBody>
      </p:sp>
      <p:sp>
        <p:nvSpPr>
          <p:cNvPr id="73" name="Snip Same Side Corner Rectangle 72"/>
          <p:cNvSpPr/>
          <p:nvPr/>
        </p:nvSpPr>
        <p:spPr>
          <a:xfrm rot="5400000">
            <a:off x="1755971" y="1004798"/>
            <a:ext cx="685712" cy="2367512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ONLINE TURNKEY PROMOTIONS</a:t>
            </a:r>
          </a:p>
        </p:txBody>
      </p:sp>
      <p:sp>
        <p:nvSpPr>
          <p:cNvPr id="74" name="Snip Same Side Corner Rectangle 73"/>
          <p:cNvSpPr/>
          <p:nvPr/>
        </p:nvSpPr>
        <p:spPr>
          <a:xfrm rot="5400000">
            <a:off x="1656744" y="1892602"/>
            <a:ext cx="884165" cy="2367512"/>
          </a:xfrm>
          <a:prstGeom prst="snip2SameRect">
            <a:avLst>
              <a:gd name="adj1" fmla="val 24671"/>
              <a:gd name="adj2" fmla="val 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INDEPENDENT SHOP PRIVATE OFFERS</a:t>
            </a:r>
          </a:p>
        </p:txBody>
      </p:sp>
      <p:sp>
        <p:nvSpPr>
          <p:cNvPr id="75" name="Snip Same Side Corner Rectangle 74"/>
          <p:cNvSpPr/>
          <p:nvPr/>
        </p:nvSpPr>
        <p:spPr>
          <a:xfrm rot="5400000">
            <a:off x="1755971" y="4979071"/>
            <a:ext cx="685712" cy="2367512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DEALER SERVICE LANE CONSUMER REBATES</a:t>
            </a:r>
          </a:p>
        </p:txBody>
      </p:sp>
      <p:sp>
        <p:nvSpPr>
          <p:cNvPr id="76" name="Snip Same Side Corner Rectangle 75"/>
          <p:cNvSpPr/>
          <p:nvPr/>
        </p:nvSpPr>
        <p:spPr>
          <a:xfrm rot="5400000">
            <a:off x="1716099" y="4139861"/>
            <a:ext cx="765454" cy="2367512"/>
          </a:xfrm>
          <a:prstGeom prst="snip2SameRect">
            <a:avLst>
              <a:gd name="adj1" fmla="val 44971"/>
              <a:gd name="adj2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INDEPENDENT SHOP CONSUMER REBATES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367315" y="1090112"/>
            <a:ext cx="2057130" cy="685713"/>
          </a:xfrm>
          <a:prstGeom prst="roundRect">
            <a:avLst>
              <a:gd name="adj" fmla="val 23883"/>
            </a:avLst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39997" rtlCol="0" anchor="t" anchorCtr="1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TRADE REBATES</a:t>
            </a:r>
          </a:p>
          <a:p>
            <a:pPr algn="ctr" defTabSz="914217">
              <a:spcAft>
                <a:spcPts val="600"/>
              </a:spcAft>
            </a:pPr>
            <a:r>
              <a:rPr lang="en-US" sz="800" dirty="0">
                <a:solidFill>
                  <a:schemeClr val="tx1"/>
                </a:solidFill>
                <a:latin typeface="GM Global Sans Plain" charset="0"/>
                <a:ea typeface="GM Global Sans Plain" charset="0"/>
                <a:cs typeface="GM Global Sans Plain" charset="0"/>
              </a:rPr>
              <a:t>Batteries, MAINTENANCE PACKAGE &amp; POWERTRAIN ASSEMBLY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410286" y="1063061"/>
            <a:ext cx="2057132" cy="685713"/>
          </a:xfrm>
          <a:prstGeom prst="roundRect">
            <a:avLst>
              <a:gd name="adj" fmla="val 23883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39997" rtlCol="0" anchor="t" anchorCtr="1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TRADE REBATES</a:t>
            </a:r>
          </a:p>
          <a:p>
            <a:pPr algn="ctr" defTabSz="914217">
              <a:spcAft>
                <a:spcPts val="600"/>
              </a:spcAft>
            </a:pPr>
            <a:r>
              <a:rPr lang="en-US" sz="800" dirty="0">
                <a:solidFill>
                  <a:prstClr val="white"/>
                </a:solidFill>
                <a:latin typeface="GM Global Sans Plain" charset="0"/>
                <a:ea typeface="GM Global Sans Plain" charset="0"/>
                <a:cs typeface="GM Global Sans Plain" charset="0"/>
              </a:rPr>
              <a:t>AIR CONDITIONING, BRAKES, CHASSIS &amp; MAINTENANCE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7420" y="1063061"/>
            <a:ext cx="2057132" cy="685713"/>
          </a:xfrm>
          <a:prstGeom prst="roundRect">
            <a:avLst>
              <a:gd name="adj" fmla="val 23883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39997" rtlCol="0" anchor="t" anchorCtr="1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TRADE REBATES </a:t>
            </a:r>
          </a:p>
          <a:p>
            <a:pPr algn="ctr" defTabSz="914217">
              <a:spcAft>
                <a:spcPts val="600"/>
              </a:spcAft>
            </a:pPr>
            <a:r>
              <a:rPr lang="en-US" sz="800" dirty="0">
                <a:solidFill>
                  <a:prstClr val="white"/>
                </a:solidFill>
                <a:latin typeface="GM Global Sans Plain" charset="0"/>
                <a:ea typeface="GM Global Sans Plain" charset="0"/>
                <a:cs typeface="GM Global Sans Plain" charset="0"/>
              </a:rPr>
              <a:t>AIR CONDITIONING, BRAKES, ROTATING ELECTRICAL &amp; MAINTENANCE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521242" y="1063061"/>
            <a:ext cx="2057132" cy="685713"/>
          </a:xfrm>
          <a:prstGeom prst="roundRect">
            <a:avLst>
              <a:gd name="adj" fmla="val 23883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39997" rtlCol="0" anchor="t" anchorCtr="1"/>
          <a:lstStyle/>
          <a:p>
            <a:pPr marL="7936"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TRADE REBATES</a:t>
            </a:r>
          </a:p>
          <a:p>
            <a:pPr marL="7936" algn="ctr" defTabSz="914217">
              <a:spcAft>
                <a:spcPts val="600"/>
              </a:spcAft>
            </a:pPr>
            <a:r>
              <a:rPr lang="en-US" sz="800" dirty="0">
                <a:solidFill>
                  <a:prstClr val="white"/>
                </a:solidFill>
                <a:latin typeface="GM Global Sans Plain" charset="0"/>
                <a:ea typeface="GM Global Sans Plain" charset="0"/>
                <a:cs typeface="GM Global Sans Plain" charset="0"/>
              </a:rPr>
              <a:t>MAINTENANCE PACKAGE &amp; POWERTRAINS ASSEMBLY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724579" y="1849147"/>
            <a:ext cx="1371709" cy="685713"/>
          </a:xfrm>
          <a:prstGeom prst="roundRect">
            <a:avLst>
              <a:gd name="adj" fmla="val 23883"/>
            </a:avLst>
          </a:prstGeom>
          <a:solidFill>
            <a:srgbClr val="0070C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PROMOTION via</a:t>
            </a:r>
          </a:p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CONNECTION, REPAIRLINK, COLLISIONLINK</a:t>
            </a:r>
            <a:endParaRPr lang="en-US" sz="8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467419" y="1849147"/>
            <a:ext cx="1368677" cy="685713"/>
          </a:xfrm>
          <a:prstGeom prst="roundRect">
            <a:avLst>
              <a:gd name="adj" fmla="val 23883"/>
            </a:avLst>
          </a:prstGeom>
          <a:solidFill>
            <a:srgbClr val="0070C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PROMOTION via</a:t>
            </a:r>
          </a:p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COLLISIONLINK</a:t>
            </a:r>
            <a:endParaRPr lang="en-US" sz="8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207226" y="1849147"/>
            <a:ext cx="1374459" cy="685713"/>
          </a:xfrm>
          <a:prstGeom prst="roundRect">
            <a:avLst>
              <a:gd name="adj" fmla="val 23883"/>
            </a:avLst>
          </a:prstGeom>
          <a:solidFill>
            <a:srgbClr val="0070C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PROMOTION via</a:t>
            </a:r>
          </a:p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COLLISIONLINK</a:t>
            </a:r>
            <a:endParaRPr lang="en-US" sz="8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358471" y="2706353"/>
            <a:ext cx="2057131" cy="764433"/>
          </a:xfrm>
          <a:prstGeom prst="roundRect">
            <a:avLst>
              <a:gd name="adj" fmla="val 23883"/>
            </a:avLst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ISC POWERTRAIN </a:t>
            </a:r>
            <a:b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</a:b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PRIVATE REBATE OFFER</a:t>
            </a:r>
          </a:p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PLUS PARTS-RELATED </a:t>
            </a:r>
            <a:b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</a:b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BUNDLING OFFER</a:t>
            </a:r>
            <a:endParaRPr lang="en-US" sz="8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765405" y="2706353"/>
            <a:ext cx="1368676" cy="764432"/>
          </a:xfrm>
          <a:prstGeom prst="roundRect">
            <a:avLst>
              <a:gd name="adj" fmla="val 23883"/>
            </a:avLst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ISC POWERTRAIN PRIVATE REBATE OFFER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PLUS PARTS-RELATED </a:t>
            </a:r>
            <a:br>
              <a:rPr lang="en-US" sz="7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</a:br>
            <a:r>
              <a:rPr lang="en-US" sz="7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BUNDLING OFFER</a:t>
            </a:r>
            <a:endParaRPr lang="en-US" sz="7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521242" y="2706353"/>
            <a:ext cx="2057133" cy="764432"/>
          </a:xfrm>
          <a:prstGeom prst="roundRect">
            <a:avLst>
              <a:gd name="adj" fmla="val 23883"/>
            </a:avLst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ISC POWERTRAIN </a:t>
            </a:r>
            <a:b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</a:b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PRIVATE REBATE OFFER</a:t>
            </a:r>
          </a:p>
          <a:p>
            <a:pPr algn="ctr" defTabSz="914217">
              <a:spcAft>
                <a:spcPts val="300"/>
              </a:spcAft>
            </a:pP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PLUS PARTS-RELATED </a:t>
            </a:r>
            <a:b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</a:br>
            <a:r>
              <a:rPr lang="en-US" sz="8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BUNDLING OFFER</a:t>
            </a:r>
            <a:endParaRPr lang="en-US" sz="8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4581" y="3663986"/>
            <a:ext cx="4114264" cy="319998"/>
          </a:xfrm>
          <a:prstGeom prst="roundRect">
            <a:avLst>
              <a:gd name="adj" fmla="val 23883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SPARK PLUG^</a:t>
            </a:r>
            <a:endParaRPr lang="en-US" sz="9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353152" y="4931622"/>
            <a:ext cx="1387757" cy="765453"/>
          </a:xfrm>
          <a:prstGeom prst="roundRect">
            <a:avLst>
              <a:gd name="adj" fmla="val 12731"/>
            </a:avLst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$10 </a:t>
            </a:r>
            <a:r>
              <a:rPr lang="en-US" sz="700" b="1" dirty="0" err="1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ACDelco</a:t>
            </a: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 Professional 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(includes AGM Batteries) 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$5 Advantage Battery (includes AGM Batteries)*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354496" y="5820301"/>
            <a:ext cx="2011418" cy="685713"/>
          </a:xfrm>
          <a:prstGeom prst="roundRect">
            <a:avLst>
              <a:gd name="adj" fmla="val 23883"/>
            </a:avLst>
          </a:prstGeom>
          <a:solidFill>
            <a:srgbClr val="FF505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$200 DEALER SERVICE LANE ENGINE, TRANSMISSION AND TRANSFER CASE CONSUMER REBATE</a:t>
            </a:r>
            <a:endParaRPr lang="en-US" sz="9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72204" y="6636885"/>
            <a:ext cx="5840060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217"/>
            <a:r>
              <a:rPr lang="en-US" sz="900" dirty="0">
                <a:solidFill>
                  <a:prstClr val="black"/>
                </a:solidFill>
                <a:latin typeface="Arial"/>
              </a:rPr>
              <a:t>*Requires installation at an </a:t>
            </a:r>
            <a:r>
              <a:rPr lang="en-US" sz="900" dirty="0" err="1">
                <a:solidFill>
                  <a:prstClr val="black"/>
                </a:solidFill>
                <a:latin typeface="Arial"/>
              </a:rPr>
              <a:t>ACDelco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 Service Center. Enrollment in GM Partner Perks Tier II or Tier III required.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772525" y="6636885"/>
            <a:ext cx="2880917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217"/>
            <a:r>
              <a:rPr lang="en-US" sz="900" dirty="0">
                <a:solidFill>
                  <a:prstClr val="black"/>
                </a:solidFill>
                <a:latin typeface="Arial"/>
              </a:rPr>
              <a:t>^Offer is available anywhere </a:t>
            </a:r>
            <a:r>
              <a:rPr lang="en-US" sz="900" dirty="0" err="1">
                <a:solidFill>
                  <a:prstClr val="black"/>
                </a:solidFill>
                <a:latin typeface="Arial"/>
              </a:rPr>
              <a:t>ACDelco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 parts are sold.</a:t>
            </a:r>
          </a:p>
        </p:txBody>
      </p:sp>
      <p:sp>
        <p:nvSpPr>
          <p:cNvPr id="96" name="Round Same Side Corner Rectangle 95"/>
          <p:cNvSpPr/>
          <p:nvPr/>
        </p:nvSpPr>
        <p:spPr>
          <a:xfrm rot="16200000">
            <a:off x="-687272" y="1973239"/>
            <a:ext cx="2480889" cy="6095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600" b="1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TRADE OFFERS</a:t>
            </a:r>
            <a:endParaRPr lang="en-US" sz="3199" b="1" dirty="0">
              <a:solidFill>
                <a:prstClr val="white"/>
              </a:solidFill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884316" y="4770422"/>
            <a:ext cx="2874971" cy="6095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600" b="1" dirty="0">
                <a:solidFill>
                  <a:prstClr val="white"/>
                </a:solidFill>
                <a:highlight>
                  <a:srgbClr val="FF0000"/>
                </a:highlight>
                <a:latin typeface="GM Global Sans" charset="0"/>
                <a:ea typeface="GM Global Sans" charset="0"/>
                <a:cs typeface="GM Global Sans" charset="0"/>
              </a:rPr>
              <a:t>AFTERMARKET      CONSUMER OFFERS</a:t>
            </a:r>
            <a:endParaRPr lang="en-US" sz="3199" b="1" dirty="0">
              <a:solidFill>
                <a:prstClr val="white"/>
              </a:solidFill>
              <a:highlight>
                <a:srgbClr val="FF0000"/>
              </a:highlight>
              <a:latin typeface="GM Global Sans" charset="0"/>
              <a:ea typeface="GM Global Sans" charset="0"/>
              <a:cs typeface="GM Global Sans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BDD1892-7534-48C8-BC1F-25E5757FA02B}"/>
              </a:ext>
            </a:extLst>
          </p:cNvPr>
          <p:cNvSpPr txBox="1"/>
          <p:nvPr/>
        </p:nvSpPr>
        <p:spPr>
          <a:xfrm rot="16200000">
            <a:off x="11368333" y="5714292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900" b="1" dirty="0">
                <a:solidFill>
                  <a:srgbClr val="FF0000"/>
                </a:solidFill>
                <a:latin typeface="Arial"/>
              </a:rPr>
              <a:t>GM Confidential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16526" y="90443"/>
            <a:ext cx="489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2400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2020 NATIONAL PROMOTIONAL PLAN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2D2FB4F-3ADE-4520-88CE-7722A9378057}"/>
              </a:ext>
            </a:extLst>
          </p:cNvPr>
          <p:cNvSpPr txBox="1"/>
          <p:nvPr/>
        </p:nvSpPr>
        <p:spPr>
          <a:xfrm rot="16200000">
            <a:off x="10527741" y="3386301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1200" dirty="0">
                <a:solidFill>
                  <a:prstClr val="black"/>
                </a:solidFill>
                <a:latin typeface="Arial"/>
              </a:rPr>
              <a:t>Plan subject to change without notice</a:t>
            </a:r>
          </a:p>
        </p:txBody>
      </p:sp>
      <p:sp>
        <p:nvSpPr>
          <p:cNvPr id="102" name="Rounded Rectangle 65">
            <a:extLst>
              <a:ext uri="{FF2B5EF4-FFF2-40B4-BE49-F238E27FC236}">
                <a16:creationId xmlns:a16="http://schemas.microsoft.com/office/drawing/2014/main" id="{768BFD53-3A22-4F63-AFC3-E939B017C966}"/>
              </a:ext>
            </a:extLst>
          </p:cNvPr>
          <p:cNvSpPr/>
          <p:nvPr/>
        </p:nvSpPr>
        <p:spPr>
          <a:xfrm>
            <a:off x="3353152" y="4036570"/>
            <a:ext cx="4114264" cy="777139"/>
          </a:xfrm>
          <a:prstGeom prst="roundRect">
            <a:avLst>
              <a:gd name="adj" fmla="val 12731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$1.50 </a:t>
            </a:r>
            <a:r>
              <a:rPr lang="en-US" sz="900" b="1" dirty="0" err="1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ACDelco</a:t>
            </a: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Oil Filter^</a:t>
            </a:r>
          </a:p>
          <a:p>
            <a:pPr algn="ctr" defTabSz="914217">
              <a:spcAft>
                <a:spcPts val="3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$5 </a:t>
            </a:r>
            <a:r>
              <a:rPr lang="en-US" sz="900" b="1" dirty="0" err="1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ACDelco</a:t>
            </a: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&amp; Professional Fuel Filters^</a:t>
            </a:r>
          </a:p>
          <a:p>
            <a:pPr algn="ctr" defTabSz="914217">
              <a:spcAft>
                <a:spcPts val="3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$5 GM OE &amp; Professional Cabin Filter^</a:t>
            </a:r>
          </a:p>
          <a:p>
            <a:pPr algn="ctr" defTabSz="914217">
              <a:spcAft>
                <a:spcPts val="3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$5 </a:t>
            </a:r>
            <a:r>
              <a:rPr lang="en-US" sz="900" b="1" dirty="0" err="1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ACDelco</a:t>
            </a: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Professional Engine Air Filter^</a:t>
            </a:r>
          </a:p>
        </p:txBody>
      </p:sp>
      <p:sp>
        <p:nvSpPr>
          <p:cNvPr id="105" name="Rounded Rectangle 65">
            <a:extLst>
              <a:ext uri="{FF2B5EF4-FFF2-40B4-BE49-F238E27FC236}">
                <a16:creationId xmlns:a16="http://schemas.microsoft.com/office/drawing/2014/main" id="{7026EA4F-0F7D-458A-BFC4-77C6C3A950E8}"/>
              </a:ext>
            </a:extLst>
          </p:cNvPr>
          <p:cNvSpPr/>
          <p:nvPr/>
        </p:nvSpPr>
        <p:spPr>
          <a:xfrm>
            <a:off x="9521242" y="4931622"/>
            <a:ext cx="2057133" cy="765453"/>
          </a:xfrm>
          <a:prstGeom prst="roundRect">
            <a:avLst>
              <a:gd name="adj" fmla="val 12731"/>
            </a:avLst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$10 </a:t>
            </a:r>
            <a:r>
              <a:rPr lang="en-US" sz="700" b="1" dirty="0" err="1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ACDelco</a:t>
            </a: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 Professional 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(includes AGM Batteries) 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$5 Advantage Battery </a:t>
            </a:r>
          </a:p>
          <a:p>
            <a:pPr algn="ctr" defTabSz="914217">
              <a:spcAft>
                <a:spcPts val="300"/>
              </a:spcAft>
            </a:pPr>
            <a:r>
              <a:rPr lang="en-US" sz="70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(includes AGM Batteries)*</a:t>
            </a:r>
          </a:p>
          <a:p>
            <a:pPr algn="ctr" defTabSz="914217">
              <a:spcAft>
                <a:spcPts val="300"/>
              </a:spcAft>
            </a:pPr>
            <a:r>
              <a:rPr lang="en-US" sz="1050" b="1" dirty="0">
                <a:solidFill>
                  <a:schemeClr val="tx1"/>
                </a:solidFill>
                <a:latin typeface="GM Global Sans" charset="0"/>
                <a:ea typeface="GM Global Sans" charset="0"/>
                <a:cs typeface="GM Global Sans" charset="0"/>
              </a:rPr>
              <a:t>TBD</a:t>
            </a:r>
          </a:p>
        </p:txBody>
      </p:sp>
      <p:sp>
        <p:nvSpPr>
          <p:cNvPr id="107" name="Snip Same Side Corner Rectangle 49">
            <a:extLst>
              <a:ext uri="{FF2B5EF4-FFF2-40B4-BE49-F238E27FC236}">
                <a16:creationId xmlns:a16="http://schemas.microsoft.com/office/drawing/2014/main" id="{1E03B4D8-3C16-4E53-931A-AC974209DAF9}"/>
              </a:ext>
            </a:extLst>
          </p:cNvPr>
          <p:cNvSpPr/>
          <p:nvPr/>
        </p:nvSpPr>
        <p:spPr>
          <a:xfrm rot="5400000">
            <a:off x="1525125" y="3053932"/>
            <a:ext cx="1147404" cy="2367512"/>
          </a:xfrm>
          <a:prstGeom prst="snip2SameRect">
            <a:avLst>
              <a:gd name="adj1" fmla="val 34033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217"/>
            <a:r>
              <a:rPr lang="en-US" sz="1400" b="1" dirty="0">
                <a:solidFill>
                  <a:prstClr val="black"/>
                </a:solidFill>
                <a:latin typeface="GM Global Sans" charset="0"/>
                <a:ea typeface="GM Global Sans" charset="0"/>
                <a:cs typeface="GM Global Sans" charset="0"/>
              </a:rPr>
              <a:t>CONSUMER OFFERS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E2CA14-FBB2-4348-A4ED-63D459393F44}"/>
              </a:ext>
            </a:extLst>
          </p:cNvPr>
          <p:cNvSpPr/>
          <p:nvPr/>
        </p:nvSpPr>
        <p:spPr>
          <a:xfrm>
            <a:off x="3353152" y="4024257"/>
            <a:ext cx="4114264" cy="822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35B2A46-8F4C-4C4E-B52B-BF10C7286E65}"/>
              </a:ext>
            </a:extLst>
          </p:cNvPr>
          <p:cNvSpPr/>
          <p:nvPr/>
        </p:nvSpPr>
        <p:spPr>
          <a:xfrm>
            <a:off x="4707634" y="3649654"/>
            <a:ext cx="4159978" cy="3657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C4B0BB6-0510-4BF2-996C-92370DBF64CA}"/>
              </a:ext>
            </a:extLst>
          </p:cNvPr>
          <p:cNvSpPr/>
          <p:nvPr/>
        </p:nvSpPr>
        <p:spPr>
          <a:xfrm>
            <a:off x="3339727" y="5821743"/>
            <a:ext cx="2070559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595DEB4-D4D8-4722-AFB0-14891771A75B}"/>
              </a:ext>
            </a:extLst>
          </p:cNvPr>
          <p:cNvSpPr/>
          <p:nvPr/>
        </p:nvSpPr>
        <p:spPr>
          <a:xfrm>
            <a:off x="3342381" y="2679845"/>
            <a:ext cx="2102846" cy="8385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7" name="Picture 2" descr="Image result for GM Genuine ACDelco Logo">
            <a:extLst>
              <a:ext uri="{FF2B5EF4-FFF2-40B4-BE49-F238E27FC236}">
                <a16:creationId xmlns:a16="http://schemas.microsoft.com/office/drawing/2014/main" id="{2AD28EB6-A474-4191-88AC-1DBEBEB9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36" y="83880"/>
            <a:ext cx="2380940" cy="4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92">
            <a:extLst>
              <a:ext uri="{FF2B5EF4-FFF2-40B4-BE49-F238E27FC236}">
                <a16:creationId xmlns:a16="http://schemas.microsoft.com/office/drawing/2014/main" id="{862AAC7A-FC28-4B3D-91FD-F01D7D074A98}"/>
              </a:ext>
            </a:extLst>
          </p:cNvPr>
          <p:cNvSpPr/>
          <p:nvPr/>
        </p:nvSpPr>
        <p:spPr>
          <a:xfrm>
            <a:off x="6112563" y="5820301"/>
            <a:ext cx="2697129" cy="685713"/>
          </a:xfrm>
          <a:prstGeom prst="roundRect">
            <a:avLst>
              <a:gd name="adj" fmla="val 23883"/>
            </a:avLst>
          </a:prstGeom>
          <a:solidFill>
            <a:srgbClr val="FF505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$200 DEALER SERVICE LANE ENGINE, TRANSMISSION AND TRANSFER CASE CONSUMER REBATE</a:t>
            </a:r>
            <a:endParaRPr lang="en-US" sz="9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89" name="Rounded Rectangle 92">
            <a:extLst>
              <a:ext uri="{FF2B5EF4-FFF2-40B4-BE49-F238E27FC236}">
                <a16:creationId xmlns:a16="http://schemas.microsoft.com/office/drawing/2014/main" id="{E91C98D1-272F-44F8-A50C-9BAF86F1D22F}"/>
              </a:ext>
            </a:extLst>
          </p:cNvPr>
          <p:cNvSpPr/>
          <p:nvPr/>
        </p:nvSpPr>
        <p:spPr>
          <a:xfrm>
            <a:off x="9521242" y="5820301"/>
            <a:ext cx="2057132" cy="685713"/>
          </a:xfrm>
          <a:prstGeom prst="roundRect">
            <a:avLst>
              <a:gd name="adj" fmla="val 23883"/>
            </a:avLst>
          </a:prstGeom>
          <a:solidFill>
            <a:srgbClr val="FF5050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Aft>
                <a:spcPts val="600"/>
              </a:spcAft>
            </a:pPr>
            <a:r>
              <a:rPr lang="en-US" sz="900" b="1" dirty="0">
                <a:solidFill>
                  <a:prstClr val="white"/>
                </a:solidFill>
                <a:latin typeface="GM Global Sans" charset="0"/>
                <a:ea typeface="GM Global Sans" charset="0"/>
                <a:cs typeface="GM Global Sans" charset="0"/>
              </a:rPr>
              <a:t> $200 DEALER SERVICE LANE ENGINE, TRANSMISSION AND TRANSFER CASE CONSUMER REBATE</a:t>
            </a:r>
            <a:endParaRPr lang="en-US" sz="900" dirty="0">
              <a:solidFill>
                <a:prstClr val="white"/>
              </a:solidFill>
              <a:latin typeface="GM Global Sans Plain" charset="0"/>
              <a:ea typeface="GM Global Sans Plain" charset="0"/>
              <a:cs typeface="GM Global Sans Plain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FEFEB1-9265-4749-AB3E-3CD9B4E4FA7E}"/>
              </a:ext>
            </a:extLst>
          </p:cNvPr>
          <p:cNvSpPr/>
          <p:nvPr/>
        </p:nvSpPr>
        <p:spPr>
          <a:xfrm>
            <a:off x="9537634" y="5838307"/>
            <a:ext cx="2040740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6BBC9A1-F1DA-4346-8E1D-184A1D1273B2}"/>
              </a:ext>
            </a:extLst>
          </p:cNvPr>
          <p:cNvSpPr/>
          <p:nvPr/>
        </p:nvSpPr>
        <p:spPr>
          <a:xfrm>
            <a:off x="6099136" y="5838307"/>
            <a:ext cx="2742843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4977C66-20D4-4462-990F-4C23E0477C74}"/>
              </a:ext>
            </a:extLst>
          </p:cNvPr>
          <p:cNvSpPr/>
          <p:nvPr/>
        </p:nvSpPr>
        <p:spPr>
          <a:xfrm>
            <a:off x="4711151" y="1866477"/>
            <a:ext cx="1417135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AC292A5-7446-414F-85F5-E9C6EC7336EA}"/>
              </a:ext>
            </a:extLst>
          </p:cNvPr>
          <p:cNvSpPr/>
          <p:nvPr/>
        </p:nvSpPr>
        <p:spPr>
          <a:xfrm>
            <a:off x="7450683" y="1863165"/>
            <a:ext cx="1417135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D4B829B-8683-4A7D-A549-6694F652A780}"/>
              </a:ext>
            </a:extLst>
          </p:cNvPr>
          <p:cNvSpPr/>
          <p:nvPr/>
        </p:nvSpPr>
        <p:spPr>
          <a:xfrm>
            <a:off x="10193532" y="1873103"/>
            <a:ext cx="1417135" cy="6857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DAA60C4-569E-4BBC-B023-579452D7F799}"/>
              </a:ext>
            </a:extLst>
          </p:cNvPr>
          <p:cNvSpPr/>
          <p:nvPr/>
        </p:nvSpPr>
        <p:spPr>
          <a:xfrm>
            <a:off x="6755033" y="2710574"/>
            <a:ext cx="1417135" cy="7771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CB99976-00AC-4313-B686-E011EF134840}"/>
              </a:ext>
            </a:extLst>
          </p:cNvPr>
          <p:cNvSpPr/>
          <p:nvPr/>
        </p:nvSpPr>
        <p:spPr>
          <a:xfrm>
            <a:off x="9514442" y="2710574"/>
            <a:ext cx="2102846" cy="7771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09195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72755-1F5F-4802-B19E-0E1AD9DF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17" y="0"/>
            <a:ext cx="5868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4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A89DC-C65D-4B8D-B236-7028FB7D8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78" y="1443213"/>
            <a:ext cx="8815387" cy="49781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A59E38-333C-4E98-827E-8678F932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8" y="323050"/>
            <a:ext cx="10627558" cy="651355"/>
          </a:xfrm>
        </p:spPr>
        <p:txBody>
          <a:bodyPr/>
          <a:lstStyle/>
          <a:p>
            <a:r>
              <a:rPr lang="en-US" dirty="0"/>
              <a:t>GM Partner Perks loyalty program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0363819-7A3B-4A8A-8FDA-00EB8D8B2D05}"/>
              </a:ext>
            </a:extLst>
          </p:cNvPr>
          <p:cNvSpPr/>
          <p:nvPr/>
        </p:nvSpPr>
        <p:spPr>
          <a:xfrm rot="21001344">
            <a:off x="384854" y="901508"/>
            <a:ext cx="1949316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Launched 4-2019</a:t>
            </a:r>
          </a:p>
        </p:txBody>
      </p:sp>
    </p:spTree>
    <p:extLst>
      <p:ext uri="{BB962C8B-B14F-4D97-AF65-F5344CB8AC3E}">
        <p14:creationId xmlns:p14="http://schemas.microsoft.com/office/powerpoint/2010/main" val="326929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7180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05533-5098-43C5-BF48-084D14AE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Why ACDelco?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Tools</a:t>
            </a:r>
            <a:r>
              <a:rPr lang="en-US" sz="3200"/>
              <a:t>:  ACDelco.</a:t>
            </a:r>
            <a:r>
              <a:rPr lang="en-US" sz="3200" dirty="0"/>
              <a:t>com catalog and connection catalog/features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Product: Updates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2020 Program and marketing catalog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612885-300E-4276-AEA4-C52125F6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746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FBF7D-B719-43ED-BE91-E1825273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54" y="1583187"/>
            <a:ext cx="10613992" cy="4351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Answer:  Yes and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 Batteries:  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2800" dirty="0"/>
              <a:t>Manufactured by the same processes – plants need consistency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2800" dirty="0"/>
              <a:t>Have the same ‘components/guts’ </a:t>
            </a:r>
          </a:p>
          <a:p>
            <a:pPr marL="1028700" lvl="1" indent="-342900">
              <a:buFont typeface="+mj-lt"/>
              <a:buAutoNum type="arabicPeriod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ACDelco battery difference:  The Secret Sauce!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B3BC5-F571-4B7A-92C4-B02526BC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err="1"/>
              <a:t>acdelco</a:t>
            </a:r>
            <a:r>
              <a:rPr lang="en-US" dirty="0"/>
              <a:t> batteries different?</a:t>
            </a:r>
          </a:p>
        </p:txBody>
      </p:sp>
    </p:spTree>
    <p:extLst>
      <p:ext uri="{BB962C8B-B14F-4D97-AF65-F5344CB8AC3E}">
        <p14:creationId xmlns:p14="http://schemas.microsoft.com/office/powerpoint/2010/main" val="35986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54" y="1583187"/>
            <a:ext cx="10613992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ACDelco is GM original equipment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ACDelco supports the use of OE specs (Professional):  F</a:t>
            </a:r>
            <a:r>
              <a:rPr lang="en-US" sz="3000" dirty="0"/>
              <a:t>ormulation &amp; Quality of Paste, Electrolyte, Lead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Other brands must reverse engineer our GM OE specs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RC can be more important than CCA for battery life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You don’t need more CCA than the original part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ACDelco Difference</a:t>
            </a:r>
          </a:p>
        </p:txBody>
      </p:sp>
    </p:spTree>
    <p:extLst>
      <p:ext uri="{BB962C8B-B14F-4D97-AF65-F5344CB8AC3E}">
        <p14:creationId xmlns:p14="http://schemas.microsoft.com/office/powerpoint/2010/main" val="257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8A31F-8C99-422B-BE7D-37541BD4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48" y="1560620"/>
            <a:ext cx="10971937" cy="44298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Legacy of Excellence – 100 year History &amp; nationally recognized brand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Unparalleled Support – marketing, training, catalog &amp; selling tools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RIGHT Technology – not just the ‘latest’ spin or one gimmick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Wide AND Deep Portfolio – 240 part numbers: Automotive, Heavy Duty, Marine, Powersports, Lawn &amp; Garden, Industrial, Electric Vehicle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Features and Relentless Improvements – The little things count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93FF2-1742-41F0-AD3B-D1E2287E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ACDelco?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5D74-59D2-4307-8B02-FC9195354788}"/>
              </a:ext>
            </a:extLst>
          </p:cNvPr>
          <p:cNvSpPr txBox="1"/>
          <p:nvPr/>
        </p:nvSpPr>
        <p:spPr>
          <a:xfrm>
            <a:off x="2406930" y="5419169"/>
            <a:ext cx="6171882" cy="737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E13A3E"/>
              </a:buClr>
            </a:pPr>
            <a:r>
              <a:rPr lang="en-US" sz="3200" dirty="0"/>
              <a:t>All these lead to CONFIDENCE</a:t>
            </a:r>
          </a:p>
        </p:txBody>
      </p:sp>
    </p:spTree>
    <p:extLst>
      <p:ext uri="{BB962C8B-B14F-4D97-AF65-F5344CB8AC3E}">
        <p14:creationId xmlns:p14="http://schemas.microsoft.com/office/powerpoint/2010/main" val="32801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38848-6D93-4CE1-90C4-2CF7EE35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/ Outlet Awareness Research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B9E4E86-AA8E-4F54-BFB5-A3D2EEBE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10" y="1363732"/>
            <a:ext cx="11083833" cy="901050"/>
          </a:xfrm>
        </p:spPr>
        <p:txBody>
          <a:bodyPr>
            <a:normAutofit/>
          </a:bodyPr>
          <a:lstStyle/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/>
              <a:t>AC Delco Ranks #2 in Unaided and Aided Awareness - total Awareness ranked #2</a:t>
            </a:r>
          </a:p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000" dirty="0"/>
              <a:t>21pts behind </a:t>
            </a:r>
            <a:r>
              <a:rPr lang="en-US" sz="2000" dirty="0" err="1"/>
              <a:t>DieHard</a:t>
            </a:r>
            <a:r>
              <a:rPr lang="en-US" sz="2000" dirty="0"/>
              <a:t> and +5pts above Interstate</a:t>
            </a:r>
          </a:p>
          <a:p>
            <a:pPr lvl="1" indent="-344487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18EC7-468D-4B2E-B7B0-071648F4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26" y="2081995"/>
            <a:ext cx="9546368" cy="4358460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A8E95-8354-41C8-8865-BF2B00383F45}"/>
              </a:ext>
            </a:extLst>
          </p:cNvPr>
          <p:cNvSpPr txBox="1"/>
          <p:nvPr/>
        </p:nvSpPr>
        <p:spPr>
          <a:xfrm>
            <a:off x="4218800" y="6544560"/>
            <a:ext cx="4559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Kantar Research – Brand &amp; Outlet Awareness Study 2018; N=2.000; Top 20 shown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AA4970-5FBA-4488-A77E-8FB3AF8835A4}"/>
              </a:ext>
            </a:extLst>
          </p:cNvPr>
          <p:cNvSpPr/>
          <p:nvPr/>
        </p:nvSpPr>
        <p:spPr>
          <a:xfrm>
            <a:off x="2409092" y="2649415"/>
            <a:ext cx="973015" cy="33363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00310-CC42-44E8-9239-EBFB6BA14109}"/>
              </a:ext>
            </a:extLst>
          </p:cNvPr>
          <p:cNvSpPr/>
          <p:nvPr/>
        </p:nvSpPr>
        <p:spPr>
          <a:xfrm>
            <a:off x="6527737" y="2649415"/>
            <a:ext cx="973015" cy="33363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7654" y="1583187"/>
            <a:ext cx="10613992" cy="46735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800" dirty="0"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OEM specs to give you the right part, with higher quality and greater validation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FIRST to market for GM Applications</a:t>
            </a:r>
            <a:endParaRPr lang="en-US" sz="2400" dirty="0"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Iconic Brand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Full offering for all your customer needs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Great marketing support and tools to help you sell more batteries</a:t>
            </a:r>
            <a:endParaRPr lang="en-US" sz="2400" dirty="0"/>
          </a:p>
          <a:p>
            <a:pPr lvl="1">
              <a:spcBef>
                <a:spcPts val="0"/>
              </a:spcBef>
            </a:pPr>
            <a:endParaRPr lang="en-US" sz="2800" dirty="0"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this mean for You?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01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FEAEB-CA40-419F-B582-8835930AE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Help dealers and shops to maximize their battery sales by doing these three things:  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Ensure the correct product for their market and priced right!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Promote testing in the Dealer Service Lane and Independent Shop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Market/Product Display in the Shops and Service Lane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E4E3CF-B3EB-4C4D-9A77-76F5560A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best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41113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Delco_Template 5 3 17">
  <a:themeElements>
    <a:clrScheme name="ACDelco 4">
      <a:dk1>
        <a:srgbClr val="6D6D70"/>
      </a:dk1>
      <a:lt1>
        <a:srgbClr val="FFFFFF"/>
      </a:lt1>
      <a:dk2>
        <a:srgbClr val="000000"/>
      </a:dk2>
      <a:lt2>
        <a:srgbClr val="FFFFFF"/>
      </a:lt2>
      <a:accent1>
        <a:srgbClr val="005DAB"/>
      </a:accent1>
      <a:accent2>
        <a:srgbClr val="0083C9"/>
      </a:accent2>
      <a:accent3>
        <a:srgbClr val="004D8A"/>
      </a:accent3>
      <a:accent4>
        <a:srgbClr val="BDC0C1"/>
      </a:accent4>
      <a:accent5>
        <a:srgbClr val="6D6D70"/>
      </a:accent5>
      <a:accent6>
        <a:srgbClr val="E51936"/>
      </a:accent6>
      <a:hlink>
        <a:srgbClr val="E51937"/>
      </a:hlink>
      <a:folHlink>
        <a:srgbClr val="005DA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elco_Template 5 3 17 [Read-Only]" id="{4D4C00BE-638D-45E4-96B1-0BC48B9A55D0}" vid="{125E0626-4048-4CEF-BC65-4A4DEED0FA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ACDelco_Template 5 3 17</Template>
  <TotalTime>6960</TotalTime>
  <Words>1816</Words>
  <Application>Microsoft Office PowerPoint</Application>
  <PresentationFormat>Widescreen</PresentationFormat>
  <Paragraphs>250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GM Global Sans</vt:lpstr>
      <vt:lpstr>GM Global Sans Plain</vt:lpstr>
      <vt:lpstr>Lucida Grande</vt:lpstr>
      <vt:lpstr>Verdana</vt:lpstr>
      <vt:lpstr>Wingdings</vt:lpstr>
      <vt:lpstr>ACDelco_Template 5 3 17</vt:lpstr>
      <vt:lpstr>Acdelco batteries</vt:lpstr>
      <vt:lpstr>PowerPoint Presentation</vt:lpstr>
      <vt:lpstr>Agenda</vt:lpstr>
      <vt:lpstr>Are acdelco batteries different?</vt:lpstr>
      <vt:lpstr>The ACDelco Difference</vt:lpstr>
      <vt:lpstr>Why ACDelco?</vt:lpstr>
      <vt:lpstr>Brand / Outlet Awareness Research</vt:lpstr>
      <vt:lpstr>What does this mean for You?</vt:lpstr>
      <vt:lpstr>How to best your customers</vt:lpstr>
      <vt:lpstr>Catalogs</vt:lpstr>
      <vt:lpstr>CONNECTION: Battery Catalog</vt:lpstr>
      <vt:lpstr>CONNECTION:  Battery Catalog</vt:lpstr>
      <vt:lpstr>Technical Data and Comparison feature</vt:lpstr>
      <vt:lpstr>Reset Instructions and Locator</vt:lpstr>
      <vt:lpstr>Product Update</vt:lpstr>
      <vt:lpstr>New Additions for End of 2019</vt:lpstr>
      <vt:lpstr>Premium Enhanced ‘XAGM’ Line</vt:lpstr>
      <vt:lpstr>8DAGMHR Sell Sheet Released</vt:lpstr>
      <vt:lpstr>New Pallet Quantities = New Part Numbers</vt:lpstr>
      <vt:lpstr>2020 Q1 Rebates</vt:lpstr>
      <vt:lpstr>PowerPoint Presentation</vt:lpstr>
      <vt:lpstr>PowerPoint Presentation</vt:lpstr>
      <vt:lpstr>GM Partner Perks loyalty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Manning</dc:creator>
  <cp:lastModifiedBy>Patrick Manning</cp:lastModifiedBy>
  <cp:revision>262</cp:revision>
  <dcterms:created xsi:type="dcterms:W3CDTF">2019-04-11T19:25:18Z</dcterms:created>
  <dcterms:modified xsi:type="dcterms:W3CDTF">2019-12-09T16:11:37Z</dcterms:modified>
</cp:coreProperties>
</file>